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notesSlides/notesSlide2.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notesSlides/notesSlide5.xml" ContentType="application/vnd.openxmlformats-officedocument.presentationml.notesSlide+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notesSlides/notesSlide6.xml" ContentType="application/vnd.openxmlformats-officedocument.presentationml.notesSlide+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notesSlides/notesSlide7.xml" ContentType="application/vnd.openxmlformats-officedocument.presentationml.notesSlide+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notesSlides/notesSlide8.xml" ContentType="application/vnd.openxmlformats-officedocument.presentationml.notesSlide+xml"/>
  <Override PartName="/ppt/tags/tag26.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notesSlides/notesSlide11.xml" ContentType="application/vnd.openxmlformats-officedocument.presentationml.notesSlide+xml"/>
  <Override PartName="/ppt/tags/tag34.xml" ContentType="application/vnd.openxmlformats-officedocument.presentationml.tags+xml"/>
  <Override PartName="/ppt/notesSlides/notesSlide12.xml" ContentType="application/vnd.openxmlformats-officedocument.presentationml.notesSlide+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notesSlides/notesSlide13.xml" ContentType="application/vnd.openxmlformats-officedocument.presentationml.notesSlide+xml"/>
  <Override PartName="/ppt/tags/tag42.xml" ContentType="application/vnd.openxmlformats-officedocument.presentationml.tags+xml"/>
  <Override PartName="/ppt/tags/tag43.xml" ContentType="application/vnd.openxmlformats-officedocument.presentationml.tags+xml"/>
  <Override PartName="/ppt/notesSlides/notesSlide14.xml" ContentType="application/vnd.openxmlformats-officedocument.presentationml.notesSlide+xml"/>
  <Override PartName="/ppt/tags/tag44.xml" ContentType="application/vnd.openxmlformats-officedocument.presentationml.tags+xml"/>
  <Override PartName="/ppt/tags/tag45.xml" ContentType="application/vnd.openxmlformats-officedocument.presentationml.tags+xml"/>
  <Override PartName="/ppt/notesSlides/notesSlide15.xml" ContentType="application/vnd.openxmlformats-officedocument.presentationml.notesSlide+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notesSlides/notesSlide16.xml" ContentType="application/vnd.openxmlformats-officedocument.presentationml.notesSlide+xml"/>
  <Override PartName="/ppt/tags/tag50.xml" ContentType="application/vnd.openxmlformats-officedocument.presentationml.tags+xml"/>
  <Override PartName="/ppt/notesSlides/notesSlide17.xml" ContentType="application/vnd.openxmlformats-officedocument.presentationml.notesSlide+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notesSlides/notesSlide18.xml" ContentType="application/vnd.openxmlformats-officedocument.presentationml.notesSlide+xml"/>
  <Override PartName="/ppt/tags/tag64.xml" ContentType="application/vnd.openxmlformats-officedocument.presentationml.tags+xml"/>
  <Override PartName="/ppt/notesSlides/notesSlide19.xml" ContentType="application/vnd.openxmlformats-officedocument.presentationml.notesSlide+xml"/>
  <Override PartName="/ppt/tags/tag65.xml" ContentType="application/vnd.openxmlformats-officedocument.presentationml.tags+xml"/>
  <Override PartName="/ppt/notesSlides/notesSlide20.xml" ContentType="application/vnd.openxmlformats-officedocument.presentationml.notesSlide+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notesSlides/notesSlide21.xml" ContentType="application/vnd.openxmlformats-officedocument.presentationml.notesSlide+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notesSlides/notesSlide22.xml" ContentType="application/vnd.openxmlformats-officedocument.presentationml.notesSlide+xml"/>
  <Override PartName="/ppt/tags/tag79.xml" ContentType="application/vnd.openxmlformats-officedocument.presentationml.tags+xml"/>
  <Override PartName="/ppt/notesSlides/notesSlide23.xml" ContentType="application/vnd.openxmlformats-officedocument.presentationml.notesSlide+xml"/>
  <Override PartName="/ppt/tags/tag80.xml" ContentType="application/vnd.openxmlformats-officedocument.presentationml.tags+xml"/>
  <Override PartName="/ppt/notesSlides/notesSlide24.xml" ContentType="application/vnd.openxmlformats-officedocument.presentationml.notesSlide+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notesSlides/notesSlide25.xml" ContentType="application/vnd.openxmlformats-officedocument.presentationml.notesSlide+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notesSlides/notesSlide26.xml" ContentType="application/vnd.openxmlformats-officedocument.presentationml.notesSlide+xml"/>
  <Override PartName="/ppt/tags/tag96.xml" ContentType="application/vnd.openxmlformats-officedocument.presentationml.tags+xml"/>
  <Override PartName="/ppt/notesSlides/notesSlide27.xml" ContentType="application/vnd.openxmlformats-officedocument.presentationml.notesSlide+xml"/>
  <Override PartName="/ppt/tags/tag97.xml" ContentType="application/vnd.openxmlformats-officedocument.presentationml.tags+xml"/>
  <Override PartName="/ppt/notesSlides/notesSlide28.xml" ContentType="application/vnd.openxmlformats-officedocument.presentationml.notesSlide+xml"/>
  <Override PartName="/ppt/tags/tag98.xml" ContentType="application/vnd.openxmlformats-officedocument.presentationml.tags+xml"/>
  <Override PartName="/ppt/notesSlides/notesSlide29.xml" ContentType="application/vnd.openxmlformats-officedocument.presentationml.notesSlide+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4"/>
  </p:notesMasterIdLst>
  <p:handoutMasterIdLst>
    <p:handoutMasterId r:id="rId55"/>
  </p:handoutMasterIdLst>
  <p:sldIdLst>
    <p:sldId id="256" r:id="rId2"/>
    <p:sldId id="257" r:id="rId3"/>
    <p:sldId id="258" r:id="rId4"/>
    <p:sldId id="334" r:id="rId5"/>
    <p:sldId id="300" r:id="rId6"/>
    <p:sldId id="333" r:id="rId7"/>
    <p:sldId id="320" r:id="rId8"/>
    <p:sldId id="321" r:id="rId9"/>
    <p:sldId id="322" r:id="rId10"/>
    <p:sldId id="269" r:id="rId11"/>
    <p:sldId id="271" r:id="rId12"/>
    <p:sldId id="301" r:id="rId13"/>
    <p:sldId id="303" r:id="rId14"/>
    <p:sldId id="302" r:id="rId15"/>
    <p:sldId id="304" r:id="rId16"/>
    <p:sldId id="306" r:id="rId17"/>
    <p:sldId id="305" r:id="rId18"/>
    <p:sldId id="272" r:id="rId19"/>
    <p:sldId id="274" r:id="rId20"/>
    <p:sldId id="328" r:id="rId21"/>
    <p:sldId id="275" r:id="rId22"/>
    <p:sldId id="335" r:id="rId23"/>
    <p:sldId id="307" r:id="rId24"/>
    <p:sldId id="323" r:id="rId25"/>
    <p:sldId id="324" r:id="rId26"/>
    <p:sldId id="325" r:id="rId27"/>
    <p:sldId id="326" r:id="rId28"/>
    <p:sldId id="327" r:id="rId29"/>
    <p:sldId id="314" r:id="rId30"/>
    <p:sldId id="336" r:id="rId31"/>
    <p:sldId id="289" r:id="rId32"/>
    <p:sldId id="290" r:id="rId33"/>
    <p:sldId id="295" r:id="rId34"/>
    <p:sldId id="315" r:id="rId35"/>
    <p:sldId id="337" r:id="rId36"/>
    <p:sldId id="292" r:id="rId37"/>
    <p:sldId id="293" r:id="rId38"/>
    <p:sldId id="329" r:id="rId39"/>
    <p:sldId id="309" r:id="rId40"/>
    <p:sldId id="296" r:id="rId41"/>
    <p:sldId id="330" r:id="rId42"/>
    <p:sldId id="331" r:id="rId43"/>
    <p:sldId id="332" r:id="rId44"/>
    <p:sldId id="310" r:id="rId45"/>
    <p:sldId id="338" r:id="rId46"/>
    <p:sldId id="312" r:id="rId47"/>
    <p:sldId id="317" r:id="rId48"/>
    <p:sldId id="313" r:id="rId49"/>
    <p:sldId id="316" r:id="rId50"/>
    <p:sldId id="339" r:id="rId51"/>
    <p:sldId id="263" r:id="rId52"/>
    <p:sldId id="319" r:id="rId53"/>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66666"/>
    <a:srgbClr val="2B2B2B"/>
    <a:srgbClr val="24221A"/>
    <a:srgbClr val="1B0DFE"/>
    <a:srgbClr val="C0BDFC"/>
    <a:srgbClr val="D8D4FF"/>
    <a:srgbClr val="A64FFF"/>
    <a:srgbClr val="8F4545"/>
    <a:srgbClr val="328E6E"/>
    <a:srgbClr val="6A9C8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等深淺樣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3296810-A885-4BE3-A3E7-6D5BEEA58F35}" styleName="中等深淺樣式 2 - 輔色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278" autoAdjust="0"/>
    <p:restoredTop sz="96242" autoAdjust="0"/>
  </p:normalViewPr>
  <p:slideViewPr>
    <p:cSldViewPr snapToGrid="0">
      <p:cViewPr varScale="1">
        <p:scale>
          <a:sx n="70" d="100"/>
          <a:sy n="70" d="100"/>
        </p:scale>
        <p:origin x="640" y="32"/>
      </p:cViewPr>
      <p:guideLst>
        <p:guide orient="horz" pos="2160"/>
        <p:guide pos="3840"/>
      </p:guideLst>
    </p:cSldViewPr>
  </p:slideViewPr>
  <p:notesTextViewPr>
    <p:cViewPr>
      <p:scale>
        <a:sx n="1" d="1"/>
        <a:sy n="1" d="1"/>
      </p:scale>
      <p:origin x="0" y="0"/>
    </p:cViewPr>
  </p:notesTextViewPr>
  <p:notesViewPr>
    <p:cSldViewPr snapToGrid="0">
      <p:cViewPr varScale="1">
        <p:scale>
          <a:sx n="56" d="100"/>
          <a:sy n="56" d="100"/>
        </p:scale>
        <p:origin x="2588" y="5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handoutMaster" Target="handoutMasters/handout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a:extLst>
              <a:ext uri="{FF2B5EF4-FFF2-40B4-BE49-F238E27FC236}">
                <a16:creationId xmlns:a16="http://schemas.microsoft.com/office/drawing/2014/main" id="{E022C4D6-F815-A593-A4A5-0E6037C7322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a:extLst>
              <a:ext uri="{FF2B5EF4-FFF2-40B4-BE49-F238E27FC236}">
                <a16:creationId xmlns:a16="http://schemas.microsoft.com/office/drawing/2014/main" id="{828227F9-FF2F-8ADD-F2EF-B24B4605904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B19C180-A289-4073-88E5-95501006C08F}" type="datetime1">
              <a:rPr lang="zh-TW" altLang="en-US" smtClean="0"/>
              <a:t>2025/9/1</a:t>
            </a:fld>
            <a:endParaRPr lang="zh-TW" altLang="en-US"/>
          </a:p>
        </p:txBody>
      </p:sp>
      <p:sp>
        <p:nvSpPr>
          <p:cNvPr id="4" name="頁尾版面配置區 3">
            <a:extLst>
              <a:ext uri="{FF2B5EF4-FFF2-40B4-BE49-F238E27FC236}">
                <a16:creationId xmlns:a16="http://schemas.microsoft.com/office/drawing/2014/main" id="{06E33FA7-5D44-AEBA-399B-996C48A8F4A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5" name="投影片編號版面配置區 4">
            <a:extLst>
              <a:ext uri="{FF2B5EF4-FFF2-40B4-BE49-F238E27FC236}">
                <a16:creationId xmlns:a16="http://schemas.microsoft.com/office/drawing/2014/main" id="{AB087178-6C9E-5D86-3F42-1429487E2F2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7C06083-287B-4D1E-93D0-B43E53B051D0}" type="slidenum">
              <a:rPr lang="zh-TW" altLang="en-US" smtClean="0"/>
              <a:t>‹#›</a:t>
            </a:fld>
            <a:endParaRPr lang="zh-TW" altLang="en-US"/>
          </a:p>
        </p:txBody>
      </p:sp>
    </p:spTree>
    <p:extLst>
      <p:ext uri="{BB962C8B-B14F-4D97-AF65-F5344CB8AC3E}">
        <p14:creationId xmlns:p14="http://schemas.microsoft.com/office/powerpoint/2010/main" val="3821579530"/>
      </p:ext>
    </p:extLst>
  </p:cSld>
  <p:clrMap bg1="lt1" tx1="dk1" bg2="lt2" tx2="dk2" accent1="accent1" accent2="accent2" accent3="accent3" accent4="accent4" accent5="accent5" accent6="accent6" hlink="hlink" folHlink="folHlink"/>
  <p:hf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5C22DE4-5BF7-44DB-B94E-E7D15C4DAE96}" type="datetime1">
              <a:rPr lang="zh-TW" altLang="en-US" smtClean="0"/>
              <a:t>2025/9/1</a:t>
            </a:fld>
            <a:endParaRPr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C41286E-E444-449B-BB11-697766D4B856}" type="slidenum">
              <a:rPr lang="zh-TW" altLang="en-US" smtClean="0"/>
              <a:t>‹#›</a:t>
            </a:fld>
            <a:endParaRPr lang="zh-TW" altLang="en-US"/>
          </a:p>
        </p:txBody>
      </p:sp>
    </p:spTree>
    <p:extLst>
      <p:ext uri="{BB962C8B-B14F-4D97-AF65-F5344CB8AC3E}">
        <p14:creationId xmlns:p14="http://schemas.microsoft.com/office/powerpoint/2010/main" val="491470742"/>
      </p:ext>
    </p:extLst>
  </p:cSld>
  <p:clrMap bg1="lt1" tx1="dk1" bg2="lt2" tx2="dk2" accent1="accent1" accent2="accent2" accent3="accent3" accent4="accent4" accent5="accent5" accent6="accent6" hlink="hlink" folHlink="folHlink"/>
  <p:hf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在許多通訊系統中，除了主要的載荷資料之外，還需要傳送少量的補充位元（例如裝置識別欄位或 </a:t>
            </a:r>
            <a:r>
              <a:rPr lang="en-US" altLang="zh-TW" dirty="0"/>
              <a:t>HARQ </a:t>
            </a:r>
            <a:r>
              <a:rPr lang="zh-TW" altLang="en-US" dirty="0"/>
              <a:t>的 </a:t>
            </a:r>
            <a:r>
              <a:rPr lang="en-US" altLang="zh-TW" dirty="0"/>
              <a:t>ACK/NACK </a:t>
            </a:r>
            <a:r>
              <a:rPr lang="zh-TW" altLang="en-US" dirty="0"/>
              <a:t>標誌）。傳統上，這些額外位元會與載荷資料分開編碼並獨立傳輸，以滿足它們對可靠度與時序的特殊需求，卻也因此帶來額外的頻寬與功率開銷。</a:t>
            </a:r>
            <a:endParaRPr lang="en-US" altLang="zh-TW" dirty="0"/>
          </a:p>
          <a:p>
            <a:endParaRPr lang="en-US" altLang="zh-TW" dirty="0"/>
          </a:p>
          <a:p>
            <a:r>
              <a:rPr lang="zh-TW" altLang="en-US" dirty="0"/>
              <a:t>在傳統設計裡，裝置 </a:t>
            </a:r>
            <a:r>
              <a:rPr lang="en-US" altLang="zh-TW" dirty="0"/>
              <a:t>ID</a:t>
            </a:r>
            <a:r>
              <a:rPr lang="zh-TW" altLang="en-US" dirty="0"/>
              <a:t>、</a:t>
            </a:r>
            <a:r>
              <a:rPr lang="en-US" altLang="zh-TW" dirty="0"/>
              <a:t>HARQ ACK/NACK </a:t>
            </a:r>
            <a:r>
              <a:rPr lang="zh-TW" altLang="en-US" dirty="0"/>
              <a:t>等控制位元必須獨立編碼並另行傳輸，造成額外頻譜與功率開銷；而 </a:t>
            </a:r>
            <a:r>
              <a:rPr lang="en-US" altLang="zh-TW" dirty="0"/>
              <a:t>PS-IR-HARQ </a:t>
            </a:r>
            <a:r>
              <a:rPr lang="zh-TW" altLang="en-US" dirty="0"/>
              <a:t>方案則在首次重傳時，將前次的碼塊部分疊加於載荷之上，一次同傳資料與控制位元，完全不需額外資源，可提升 </a:t>
            </a:r>
            <a:r>
              <a:rPr lang="en-US" altLang="zh-TW" dirty="0"/>
              <a:t>throughput</a:t>
            </a:r>
            <a:r>
              <a:rPr lang="zh-TW" altLang="en-US" dirty="0"/>
              <a:t>。</a:t>
            </a:r>
          </a:p>
        </p:txBody>
      </p:sp>
      <p:sp>
        <p:nvSpPr>
          <p:cNvPr id="4" name="頁首版面配置區 3"/>
          <p:cNvSpPr>
            <a:spLocks noGrp="1"/>
          </p:cNvSpPr>
          <p:nvPr>
            <p:ph type="hdr" sz="quarter"/>
          </p:nvPr>
        </p:nvSpPr>
        <p:spPr/>
        <p:txBody>
          <a:bodyPr/>
          <a:lstStyle/>
          <a:p>
            <a:endParaRPr lang="zh-TW" altLang="en-US"/>
          </a:p>
        </p:txBody>
      </p:sp>
      <p:sp>
        <p:nvSpPr>
          <p:cNvPr id="5" name="日期版面配置區 4"/>
          <p:cNvSpPr>
            <a:spLocks noGrp="1"/>
          </p:cNvSpPr>
          <p:nvPr>
            <p:ph type="dt" idx="1"/>
          </p:nvPr>
        </p:nvSpPr>
        <p:spPr/>
        <p:txBody>
          <a:bodyPr/>
          <a:lstStyle/>
          <a:p>
            <a:fld id="{55C22DE4-5BF7-44DB-B94E-E7D15C4DAE96}" type="datetime1">
              <a:rPr lang="zh-TW" altLang="en-US" smtClean="0"/>
              <a:t>2025/9/1</a:t>
            </a:fld>
            <a:endParaRPr lang="zh-TW" altLang="en-US"/>
          </a:p>
        </p:txBody>
      </p:sp>
      <p:sp>
        <p:nvSpPr>
          <p:cNvPr id="6" name="投影片編號版面配置區 5"/>
          <p:cNvSpPr>
            <a:spLocks noGrp="1"/>
          </p:cNvSpPr>
          <p:nvPr>
            <p:ph type="sldNum" sz="quarter" idx="5"/>
          </p:nvPr>
        </p:nvSpPr>
        <p:spPr/>
        <p:txBody>
          <a:bodyPr/>
          <a:lstStyle/>
          <a:p>
            <a:fld id="{4C41286E-E444-449B-BB11-697766D4B856}" type="slidenum">
              <a:rPr lang="zh-TW" altLang="en-US" smtClean="0"/>
              <a:t>3</a:t>
            </a:fld>
            <a:endParaRPr lang="zh-TW" altLang="en-US"/>
          </a:p>
        </p:txBody>
      </p:sp>
    </p:spTree>
    <p:extLst>
      <p:ext uri="{BB962C8B-B14F-4D97-AF65-F5344CB8AC3E}">
        <p14:creationId xmlns:p14="http://schemas.microsoft.com/office/powerpoint/2010/main" val="7832004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1078A7-152F-D50C-BAD0-28DEE119B22A}"/>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AB181736-C3F2-D51E-16A3-3352278B6946}"/>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1FD50FD2-12AB-B214-33A3-9C1BB6C101FC}"/>
              </a:ext>
            </a:extLst>
          </p:cNvPr>
          <p:cNvSpPr>
            <a:spLocks noGrp="1"/>
          </p:cNvSpPr>
          <p:nvPr>
            <p:ph type="body" idx="1"/>
          </p:nvPr>
        </p:nvSpPr>
        <p:spPr/>
        <p:txBody>
          <a:bodyPr/>
          <a:lstStyle/>
          <a:p>
            <a:r>
              <a:rPr lang="zh-TW" altLang="en-US" dirty="0"/>
              <a:t>看每一個會先檢視</a:t>
            </a:r>
            <a:r>
              <a:rPr lang="en-US" altLang="zh-TW" dirty="0" err="1"/>
              <a:t>vn</a:t>
            </a:r>
            <a:r>
              <a:rPr lang="zh-TW" altLang="en-US" dirty="0"/>
              <a:t>在 </a:t>
            </a:r>
            <a:r>
              <a:rPr lang="en-US" altLang="zh-TW" dirty="0"/>
              <a:t>min recovery tree </a:t>
            </a:r>
            <a:r>
              <a:rPr lang="zh-TW" altLang="en-US" dirty="0"/>
              <a:t>中，相鄰已被 </a:t>
            </a:r>
            <a:r>
              <a:rPr lang="en-US" altLang="zh-TW" dirty="0"/>
              <a:t>puncture </a:t>
            </a:r>
            <a:r>
              <a:rPr lang="zh-TW" altLang="en-US" dirty="0"/>
              <a:t>的 </a:t>
            </a:r>
            <a:r>
              <a:rPr lang="en-US" altLang="zh-TW" dirty="0"/>
              <a:t>variable node </a:t>
            </a:r>
            <a:r>
              <a:rPr lang="zh-TW" altLang="en-US" dirty="0"/>
              <a:t>數量 ，數量越少代表對解碼影響越小，就優先選擇</a:t>
            </a:r>
          </a:p>
        </p:txBody>
      </p:sp>
      <p:sp>
        <p:nvSpPr>
          <p:cNvPr id="4" name="頁首版面配置區 3">
            <a:extLst>
              <a:ext uri="{FF2B5EF4-FFF2-40B4-BE49-F238E27FC236}">
                <a16:creationId xmlns:a16="http://schemas.microsoft.com/office/drawing/2014/main" id="{E01512F7-3E53-3697-8D6B-8B56C1968AD1}"/>
              </a:ext>
            </a:extLst>
          </p:cNvPr>
          <p:cNvSpPr>
            <a:spLocks noGrp="1"/>
          </p:cNvSpPr>
          <p:nvPr>
            <p:ph type="hdr" sz="quarter"/>
          </p:nvPr>
        </p:nvSpPr>
        <p:spPr/>
        <p:txBody>
          <a:bodyPr/>
          <a:lstStyle/>
          <a:p>
            <a:endParaRPr lang="zh-TW" altLang="en-US"/>
          </a:p>
        </p:txBody>
      </p:sp>
      <p:sp>
        <p:nvSpPr>
          <p:cNvPr id="5" name="日期版面配置區 4">
            <a:extLst>
              <a:ext uri="{FF2B5EF4-FFF2-40B4-BE49-F238E27FC236}">
                <a16:creationId xmlns:a16="http://schemas.microsoft.com/office/drawing/2014/main" id="{C46D1E3F-FC96-1180-7244-811EB551A6B3}"/>
              </a:ext>
            </a:extLst>
          </p:cNvPr>
          <p:cNvSpPr>
            <a:spLocks noGrp="1"/>
          </p:cNvSpPr>
          <p:nvPr>
            <p:ph type="dt" idx="1"/>
          </p:nvPr>
        </p:nvSpPr>
        <p:spPr/>
        <p:txBody>
          <a:bodyPr/>
          <a:lstStyle/>
          <a:p>
            <a:fld id="{55C22DE4-5BF7-44DB-B94E-E7D15C4DAE96}" type="datetime1">
              <a:rPr lang="zh-TW" altLang="en-US" smtClean="0"/>
              <a:t>2025/9/1</a:t>
            </a:fld>
            <a:endParaRPr lang="zh-TW" altLang="en-US"/>
          </a:p>
        </p:txBody>
      </p:sp>
      <p:sp>
        <p:nvSpPr>
          <p:cNvPr id="6" name="投影片編號版面配置區 5">
            <a:extLst>
              <a:ext uri="{FF2B5EF4-FFF2-40B4-BE49-F238E27FC236}">
                <a16:creationId xmlns:a16="http://schemas.microsoft.com/office/drawing/2014/main" id="{93BED74E-8D26-E3BA-90F1-CE89532E90DE}"/>
              </a:ext>
            </a:extLst>
          </p:cNvPr>
          <p:cNvSpPr>
            <a:spLocks noGrp="1"/>
          </p:cNvSpPr>
          <p:nvPr>
            <p:ph type="sldNum" sz="quarter" idx="5"/>
          </p:nvPr>
        </p:nvSpPr>
        <p:spPr/>
        <p:txBody>
          <a:bodyPr/>
          <a:lstStyle/>
          <a:p>
            <a:fld id="{4C41286E-E444-449B-BB11-697766D4B856}" type="slidenum">
              <a:rPr lang="zh-TW" altLang="en-US" smtClean="0"/>
              <a:t>15</a:t>
            </a:fld>
            <a:endParaRPr lang="zh-TW" altLang="en-US"/>
          </a:p>
        </p:txBody>
      </p:sp>
    </p:spTree>
    <p:extLst>
      <p:ext uri="{BB962C8B-B14F-4D97-AF65-F5344CB8AC3E}">
        <p14:creationId xmlns:p14="http://schemas.microsoft.com/office/powerpoint/2010/main" val="8192738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483694-74EC-9EA4-0D0C-323E2A355CE1}"/>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CD6AD313-E74E-3C91-EC39-DCB7D66AFE61}"/>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4E6ADFC5-D220-B5B2-7FE2-BD4243107244}"/>
              </a:ext>
            </a:extLst>
          </p:cNvPr>
          <p:cNvSpPr>
            <a:spLocks noGrp="1"/>
          </p:cNvSpPr>
          <p:nvPr>
            <p:ph type="body" idx="1"/>
          </p:nvPr>
        </p:nvSpPr>
        <p:spPr/>
        <p:txBody>
          <a:bodyPr/>
          <a:lstStyle/>
          <a:p>
            <a:endParaRPr lang="zh-TW" altLang="en-US" dirty="0"/>
          </a:p>
        </p:txBody>
      </p:sp>
      <p:sp>
        <p:nvSpPr>
          <p:cNvPr id="4" name="頁首版面配置區 3">
            <a:extLst>
              <a:ext uri="{FF2B5EF4-FFF2-40B4-BE49-F238E27FC236}">
                <a16:creationId xmlns:a16="http://schemas.microsoft.com/office/drawing/2014/main" id="{E7211430-C44E-21CF-2682-11A23DACD47E}"/>
              </a:ext>
            </a:extLst>
          </p:cNvPr>
          <p:cNvSpPr>
            <a:spLocks noGrp="1"/>
          </p:cNvSpPr>
          <p:nvPr>
            <p:ph type="hdr" sz="quarter"/>
          </p:nvPr>
        </p:nvSpPr>
        <p:spPr/>
        <p:txBody>
          <a:bodyPr/>
          <a:lstStyle/>
          <a:p>
            <a:endParaRPr lang="zh-TW" altLang="en-US"/>
          </a:p>
        </p:txBody>
      </p:sp>
      <p:sp>
        <p:nvSpPr>
          <p:cNvPr id="5" name="日期版面配置區 4">
            <a:extLst>
              <a:ext uri="{FF2B5EF4-FFF2-40B4-BE49-F238E27FC236}">
                <a16:creationId xmlns:a16="http://schemas.microsoft.com/office/drawing/2014/main" id="{FD52D389-5440-C6C2-75CD-C2BDD727F7DD}"/>
              </a:ext>
            </a:extLst>
          </p:cNvPr>
          <p:cNvSpPr>
            <a:spLocks noGrp="1"/>
          </p:cNvSpPr>
          <p:nvPr>
            <p:ph type="dt" idx="1"/>
          </p:nvPr>
        </p:nvSpPr>
        <p:spPr/>
        <p:txBody>
          <a:bodyPr/>
          <a:lstStyle/>
          <a:p>
            <a:fld id="{55C22DE4-5BF7-44DB-B94E-E7D15C4DAE96}" type="datetime1">
              <a:rPr lang="zh-TW" altLang="en-US" smtClean="0"/>
              <a:t>2025/9/1</a:t>
            </a:fld>
            <a:endParaRPr lang="zh-TW" altLang="en-US"/>
          </a:p>
        </p:txBody>
      </p:sp>
      <p:sp>
        <p:nvSpPr>
          <p:cNvPr id="6" name="投影片編號版面配置區 5">
            <a:extLst>
              <a:ext uri="{FF2B5EF4-FFF2-40B4-BE49-F238E27FC236}">
                <a16:creationId xmlns:a16="http://schemas.microsoft.com/office/drawing/2014/main" id="{D2555C19-5810-E47E-7BFF-24C14C9583A7}"/>
              </a:ext>
            </a:extLst>
          </p:cNvPr>
          <p:cNvSpPr>
            <a:spLocks noGrp="1"/>
          </p:cNvSpPr>
          <p:nvPr>
            <p:ph type="sldNum" sz="quarter" idx="5"/>
          </p:nvPr>
        </p:nvSpPr>
        <p:spPr/>
        <p:txBody>
          <a:bodyPr/>
          <a:lstStyle/>
          <a:p>
            <a:fld id="{4C41286E-E444-449B-BB11-697766D4B856}" type="slidenum">
              <a:rPr lang="zh-TW" altLang="en-US" smtClean="0"/>
              <a:t>16</a:t>
            </a:fld>
            <a:endParaRPr lang="zh-TW" altLang="en-US"/>
          </a:p>
        </p:txBody>
      </p:sp>
    </p:spTree>
    <p:extLst>
      <p:ext uri="{BB962C8B-B14F-4D97-AF65-F5344CB8AC3E}">
        <p14:creationId xmlns:p14="http://schemas.microsoft.com/office/powerpoint/2010/main" val="932040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7D74EE-1FDD-9169-6384-9B906DC15DA5}"/>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B6483A67-BF3C-5DD5-0AFA-C118D4D50658}"/>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8D40C981-3C2A-28F1-482F-64EDC44221A2}"/>
              </a:ext>
            </a:extLst>
          </p:cNvPr>
          <p:cNvSpPr>
            <a:spLocks noGrp="1"/>
          </p:cNvSpPr>
          <p:nvPr>
            <p:ph type="body" idx="1"/>
          </p:nvPr>
        </p:nvSpPr>
        <p:spPr/>
        <p:txBody>
          <a:bodyPr/>
          <a:lstStyle/>
          <a:p>
            <a:endParaRPr lang="zh-TW" altLang="en-US" dirty="0"/>
          </a:p>
        </p:txBody>
      </p:sp>
      <p:sp>
        <p:nvSpPr>
          <p:cNvPr id="4" name="頁首版面配置區 3">
            <a:extLst>
              <a:ext uri="{FF2B5EF4-FFF2-40B4-BE49-F238E27FC236}">
                <a16:creationId xmlns:a16="http://schemas.microsoft.com/office/drawing/2014/main" id="{B24AF311-B6C0-92DE-4E32-1ED0C351AB9B}"/>
              </a:ext>
            </a:extLst>
          </p:cNvPr>
          <p:cNvSpPr>
            <a:spLocks noGrp="1"/>
          </p:cNvSpPr>
          <p:nvPr>
            <p:ph type="hdr" sz="quarter"/>
          </p:nvPr>
        </p:nvSpPr>
        <p:spPr/>
        <p:txBody>
          <a:bodyPr/>
          <a:lstStyle/>
          <a:p>
            <a:endParaRPr lang="zh-TW" altLang="en-US"/>
          </a:p>
        </p:txBody>
      </p:sp>
      <p:sp>
        <p:nvSpPr>
          <p:cNvPr id="5" name="日期版面配置區 4">
            <a:extLst>
              <a:ext uri="{FF2B5EF4-FFF2-40B4-BE49-F238E27FC236}">
                <a16:creationId xmlns:a16="http://schemas.microsoft.com/office/drawing/2014/main" id="{51B43212-3FE2-E981-0B01-F33513CAB34F}"/>
              </a:ext>
            </a:extLst>
          </p:cNvPr>
          <p:cNvSpPr>
            <a:spLocks noGrp="1"/>
          </p:cNvSpPr>
          <p:nvPr>
            <p:ph type="dt" idx="1"/>
          </p:nvPr>
        </p:nvSpPr>
        <p:spPr/>
        <p:txBody>
          <a:bodyPr/>
          <a:lstStyle/>
          <a:p>
            <a:fld id="{55C22DE4-5BF7-44DB-B94E-E7D15C4DAE96}" type="datetime1">
              <a:rPr lang="zh-TW" altLang="en-US" smtClean="0"/>
              <a:t>2025/9/1</a:t>
            </a:fld>
            <a:endParaRPr lang="zh-TW" altLang="en-US"/>
          </a:p>
        </p:txBody>
      </p:sp>
      <p:sp>
        <p:nvSpPr>
          <p:cNvPr id="6" name="投影片編號版面配置區 5">
            <a:extLst>
              <a:ext uri="{FF2B5EF4-FFF2-40B4-BE49-F238E27FC236}">
                <a16:creationId xmlns:a16="http://schemas.microsoft.com/office/drawing/2014/main" id="{226FB157-B0BD-23D1-D8AF-DC41B15D9878}"/>
              </a:ext>
            </a:extLst>
          </p:cNvPr>
          <p:cNvSpPr>
            <a:spLocks noGrp="1"/>
          </p:cNvSpPr>
          <p:nvPr>
            <p:ph type="sldNum" sz="quarter" idx="5"/>
          </p:nvPr>
        </p:nvSpPr>
        <p:spPr/>
        <p:txBody>
          <a:bodyPr/>
          <a:lstStyle/>
          <a:p>
            <a:fld id="{4C41286E-E444-449B-BB11-697766D4B856}" type="slidenum">
              <a:rPr lang="zh-TW" altLang="en-US" smtClean="0"/>
              <a:t>17</a:t>
            </a:fld>
            <a:endParaRPr lang="zh-TW" altLang="en-US"/>
          </a:p>
        </p:txBody>
      </p:sp>
    </p:spTree>
    <p:extLst>
      <p:ext uri="{BB962C8B-B14F-4D97-AF65-F5344CB8AC3E}">
        <p14:creationId xmlns:p14="http://schemas.microsoft.com/office/powerpoint/2010/main" val="14380105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6FCC8F-FC74-5191-EE29-BC999D522C9D}"/>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B818EDB4-0754-4760-3CF3-6D3A4F240ED9}"/>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DDC29FA2-B46D-27A4-44CE-409A48941749}"/>
              </a:ext>
            </a:extLst>
          </p:cNvPr>
          <p:cNvSpPr>
            <a:spLocks noGrp="1"/>
          </p:cNvSpPr>
          <p:nvPr>
            <p:ph type="body" idx="1"/>
          </p:nvPr>
        </p:nvSpPr>
        <p:spPr/>
        <p:txBody>
          <a:bodyPr/>
          <a:lstStyle/>
          <a:p>
            <a:endParaRPr lang="zh-TW" altLang="en-US" dirty="0"/>
          </a:p>
        </p:txBody>
      </p:sp>
      <p:sp>
        <p:nvSpPr>
          <p:cNvPr id="4" name="頁首版面配置區 3">
            <a:extLst>
              <a:ext uri="{FF2B5EF4-FFF2-40B4-BE49-F238E27FC236}">
                <a16:creationId xmlns:a16="http://schemas.microsoft.com/office/drawing/2014/main" id="{FDBFCDB2-0B72-40DA-1BE4-C8716734D0AF}"/>
              </a:ext>
            </a:extLst>
          </p:cNvPr>
          <p:cNvSpPr>
            <a:spLocks noGrp="1"/>
          </p:cNvSpPr>
          <p:nvPr>
            <p:ph type="hdr" sz="quarter"/>
          </p:nvPr>
        </p:nvSpPr>
        <p:spPr/>
        <p:txBody>
          <a:bodyPr/>
          <a:lstStyle/>
          <a:p>
            <a:endParaRPr lang="zh-TW" altLang="en-US"/>
          </a:p>
        </p:txBody>
      </p:sp>
      <p:sp>
        <p:nvSpPr>
          <p:cNvPr id="5" name="日期版面配置區 4">
            <a:extLst>
              <a:ext uri="{FF2B5EF4-FFF2-40B4-BE49-F238E27FC236}">
                <a16:creationId xmlns:a16="http://schemas.microsoft.com/office/drawing/2014/main" id="{4DA76425-769A-C6F3-E9AA-EB6CDE2CAF20}"/>
              </a:ext>
            </a:extLst>
          </p:cNvPr>
          <p:cNvSpPr>
            <a:spLocks noGrp="1"/>
          </p:cNvSpPr>
          <p:nvPr>
            <p:ph type="dt" idx="1"/>
          </p:nvPr>
        </p:nvSpPr>
        <p:spPr/>
        <p:txBody>
          <a:bodyPr/>
          <a:lstStyle/>
          <a:p>
            <a:fld id="{55C22DE4-5BF7-44DB-B94E-E7D15C4DAE96}" type="datetime1">
              <a:rPr lang="zh-TW" altLang="en-US" smtClean="0"/>
              <a:t>2025/9/1</a:t>
            </a:fld>
            <a:endParaRPr lang="zh-TW" altLang="en-US"/>
          </a:p>
        </p:txBody>
      </p:sp>
      <p:sp>
        <p:nvSpPr>
          <p:cNvPr id="6" name="投影片編號版面配置區 5">
            <a:extLst>
              <a:ext uri="{FF2B5EF4-FFF2-40B4-BE49-F238E27FC236}">
                <a16:creationId xmlns:a16="http://schemas.microsoft.com/office/drawing/2014/main" id="{1071DF66-948E-78E5-7550-40B375CE8C8D}"/>
              </a:ext>
            </a:extLst>
          </p:cNvPr>
          <p:cNvSpPr>
            <a:spLocks noGrp="1"/>
          </p:cNvSpPr>
          <p:nvPr>
            <p:ph type="sldNum" sz="quarter" idx="5"/>
          </p:nvPr>
        </p:nvSpPr>
        <p:spPr/>
        <p:txBody>
          <a:bodyPr/>
          <a:lstStyle/>
          <a:p>
            <a:fld id="{4C41286E-E444-449B-BB11-697766D4B856}" type="slidenum">
              <a:rPr lang="zh-TW" altLang="en-US" smtClean="0"/>
              <a:t>19</a:t>
            </a:fld>
            <a:endParaRPr lang="zh-TW" altLang="en-US"/>
          </a:p>
        </p:txBody>
      </p:sp>
    </p:spTree>
    <p:extLst>
      <p:ext uri="{BB962C8B-B14F-4D97-AF65-F5344CB8AC3E}">
        <p14:creationId xmlns:p14="http://schemas.microsoft.com/office/powerpoint/2010/main" val="22623471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236000-132F-C455-C9EE-C5E2749DC1F1}"/>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9B89BC05-C1B6-4BCA-3276-5BFD81E0268F}"/>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71B8F950-92B4-14F3-0E90-F76574D9753C}"/>
              </a:ext>
            </a:extLst>
          </p:cNvPr>
          <p:cNvSpPr>
            <a:spLocks noGrp="1"/>
          </p:cNvSpPr>
          <p:nvPr>
            <p:ph type="body" idx="1"/>
          </p:nvPr>
        </p:nvSpPr>
        <p:spPr/>
        <p:txBody>
          <a:bodyPr/>
          <a:lstStyle/>
          <a:p>
            <a:endParaRPr lang="zh-TW" altLang="en-US" dirty="0"/>
          </a:p>
        </p:txBody>
      </p:sp>
      <p:sp>
        <p:nvSpPr>
          <p:cNvPr id="4" name="頁首版面配置區 3">
            <a:extLst>
              <a:ext uri="{FF2B5EF4-FFF2-40B4-BE49-F238E27FC236}">
                <a16:creationId xmlns:a16="http://schemas.microsoft.com/office/drawing/2014/main" id="{5D1E44FE-EB2D-83D0-8ED4-184C96D2F47B}"/>
              </a:ext>
            </a:extLst>
          </p:cNvPr>
          <p:cNvSpPr>
            <a:spLocks noGrp="1"/>
          </p:cNvSpPr>
          <p:nvPr>
            <p:ph type="hdr" sz="quarter"/>
          </p:nvPr>
        </p:nvSpPr>
        <p:spPr/>
        <p:txBody>
          <a:bodyPr/>
          <a:lstStyle/>
          <a:p>
            <a:endParaRPr lang="zh-TW" altLang="en-US"/>
          </a:p>
        </p:txBody>
      </p:sp>
      <p:sp>
        <p:nvSpPr>
          <p:cNvPr id="5" name="日期版面配置區 4">
            <a:extLst>
              <a:ext uri="{FF2B5EF4-FFF2-40B4-BE49-F238E27FC236}">
                <a16:creationId xmlns:a16="http://schemas.microsoft.com/office/drawing/2014/main" id="{30A970DA-7FDF-1DD0-ADCA-B420CB5FF2B2}"/>
              </a:ext>
            </a:extLst>
          </p:cNvPr>
          <p:cNvSpPr>
            <a:spLocks noGrp="1"/>
          </p:cNvSpPr>
          <p:nvPr>
            <p:ph type="dt" idx="1"/>
          </p:nvPr>
        </p:nvSpPr>
        <p:spPr/>
        <p:txBody>
          <a:bodyPr/>
          <a:lstStyle/>
          <a:p>
            <a:fld id="{55C22DE4-5BF7-44DB-B94E-E7D15C4DAE96}" type="datetime1">
              <a:rPr lang="zh-TW" altLang="en-US" smtClean="0"/>
              <a:t>2025/9/1</a:t>
            </a:fld>
            <a:endParaRPr lang="zh-TW" altLang="en-US"/>
          </a:p>
        </p:txBody>
      </p:sp>
      <p:sp>
        <p:nvSpPr>
          <p:cNvPr id="6" name="投影片編號版面配置區 5">
            <a:extLst>
              <a:ext uri="{FF2B5EF4-FFF2-40B4-BE49-F238E27FC236}">
                <a16:creationId xmlns:a16="http://schemas.microsoft.com/office/drawing/2014/main" id="{81595E0F-6D6C-47A4-8D10-3E8E1EF99993}"/>
              </a:ext>
            </a:extLst>
          </p:cNvPr>
          <p:cNvSpPr>
            <a:spLocks noGrp="1"/>
          </p:cNvSpPr>
          <p:nvPr>
            <p:ph type="sldNum" sz="quarter" idx="5"/>
          </p:nvPr>
        </p:nvSpPr>
        <p:spPr/>
        <p:txBody>
          <a:bodyPr/>
          <a:lstStyle/>
          <a:p>
            <a:fld id="{4C41286E-E444-449B-BB11-697766D4B856}" type="slidenum">
              <a:rPr lang="zh-TW" altLang="en-US" smtClean="0"/>
              <a:t>21</a:t>
            </a:fld>
            <a:endParaRPr lang="zh-TW" altLang="en-US"/>
          </a:p>
        </p:txBody>
      </p:sp>
    </p:spTree>
    <p:extLst>
      <p:ext uri="{BB962C8B-B14F-4D97-AF65-F5344CB8AC3E}">
        <p14:creationId xmlns:p14="http://schemas.microsoft.com/office/powerpoint/2010/main" val="26989676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75262E-CC36-B516-F934-1941096792B1}"/>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B4808929-87EA-ACEE-661A-1DF2FF1384C5}"/>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DBD5B033-46B5-B95A-F4B8-AE09B767FE18}"/>
              </a:ext>
            </a:extLst>
          </p:cNvPr>
          <p:cNvSpPr>
            <a:spLocks noGrp="1"/>
          </p:cNvSpPr>
          <p:nvPr>
            <p:ph type="body" idx="1"/>
          </p:nvPr>
        </p:nvSpPr>
        <p:spPr/>
        <p:txBody>
          <a:bodyPr/>
          <a:lstStyle/>
          <a:p>
            <a:endParaRPr lang="zh-TW" altLang="en-US" dirty="0"/>
          </a:p>
        </p:txBody>
      </p:sp>
      <p:sp>
        <p:nvSpPr>
          <p:cNvPr id="4" name="頁首版面配置區 3">
            <a:extLst>
              <a:ext uri="{FF2B5EF4-FFF2-40B4-BE49-F238E27FC236}">
                <a16:creationId xmlns:a16="http://schemas.microsoft.com/office/drawing/2014/main" id="{1B42AAE5-5FE6-E702-671A-0FE972F4B7D1}"/>
              </a:ext>
            </a:extLst>
          </p:cNvPr>
          <p:cNvSpPr>
            <a:spLocks noGrp="1"/>
          </p:cNvSpPr>
          <p:nvPr>
            <p:ph type="hdr" sz="quarter"/>
          </p:nvPr>
        </p:nvSpPr>
        <p:spPr/>
        <p:txBody>
          <a:bodyPr/>
          <a:lstStyle/>
          <a:p>
            <a:endParaRPr lang="zh-TW" altLang="en-US"/>
          </a:p>
        </p:txBody>
      </p:sp>
      <p:sp>
        <p:nvSpPr>
          <p:cNvPr id="5" name="日期版面配置區 4">
            <a:extLst>
              <a:ext uri="{FF2B5EF4-FFF2-40B4-BE49-F238E27FC236}">
                <a16:creationId xmlns:a16="http://schemas.microsoft.com/office/drawing/2014/main" id="{66455AE5-F1F5-6143-30FE-DC754BDE8D71}"/>
              </a:ext>
            </a:extLst>
          </p:cNvPr>
          <p:cNvSpPr>
            <a:spLocks noGrp="1"/>
          </p:cNvSpPr>
          <p:nvPr>
            <p:ph type="dt" idx="1"/>
          </p:nvPr>
        </p:nvSpPr>
        <p:spPr/>
        <p:txBody>
          <a:bodyPr/>
          <a:lstStyle/>
          <a:p>
            <a:fld id="{55C22DE4-5BF7-44DB-B94E-E7D15C4DAE96}" type="datetime1">
              <a:rPr lang="zh-TW" altLang="en-US" smtClean="0"/>
              <a:t>2025/9/1</a:t>
            </a:fld>
            <a:endParaRPr lang="zh-TW" altLang="en-US"/>
          </a:p>
        </p:txBody>
      </p:sp>
      <p:sp>
        <p:nvSpPr>
          <p:cNvPr id="6" name="投影片編號版面配置區 5">
            <a:extLst>
              <a:ext uri="{FF2B5EF4-FFF2-40B4-BE49-F238E27FC236}">
                <a16:creationId xmlns:a16="http://schemas.microsoft.com/office/drawing/2014/main" id="{5CFA57D2-59A3-115A-00E5-767F89336C55}"/>
              </a:ext>
            </a:extLst>
          </p:cNvPr>
          <p:cNvSpPr>
            <a:spLocks noGrp="1"/>
          </p:cNvSpPr>
          <p:nvPr>
            <p:ph type="sldNum" sz="quarter" idx="5"/>
          </p:nvPr>
        </p:nvSpPr>
        <p:spPr/>
        <p:txBody>
          <a:bodyPr/>
          <a:lstStyle/>
          <a:p>
            <a:fld id="{4C41286E-E444-449B-BB11-697766D4B856}" type="slidenum">
              <a:rPr lang="zh-TW" altLang="en-US" smtClean="0"/>
              <a:t>23</a:t>
            </a:fld>
            <a:endParaRPr lang="zh-TW" altLang="en-US"/>
          </a:p>
        </p:txBody>
      </p:sp>
    </p:spTree>
    <p:extLst>
      <p:ext uri="{BB962C8B-B14F-4D97-AF65-F5344CB8AC3E}">
        <p14:creationId xmlns:p14="http://schemas.microsoft.com/office/powerpoint/2010/main" val="1548564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9200CE-2D6B-F3F2-65E8-D892E96E8B7B}"/>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B9682AEF-B9F3-2C0C-2A83-924DC07672A4}"/>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E41E4F7B-5D6C-18F6-1FB4-05D3B0E218B0}"/>
              </a:ext>
            </a:extLst>
          </p:cNvPr>
          <p:cNvSpPr>
            <a:spLocks noGrp="1"/>
          </p:cNvSpPr>
          <p:nvPr>
            <p:ph type="body" idx="1"/>
          </p:nvPr>
        </p:nvSpPr>
        <p:spPr/>
        <p:txBody>
          <a:bodyPr/>
          <a:lstStyle/>
          <a:p>
            <a:endParaRPr lang="zh-TW" altLang="en-US" dirty="0"/>
          </a:p>
        </p:txBody>
      </p:sp>
      <p:sp>
        <p:nvSpPr>
          <p:cNvPr id="4" name="頁首版面配置區 3">
            <a:extLst>
              <a:ext uri="{FF2B5EF4-FFF2-40B4-BE49-F238E27FC236}">
                <a16:creationId xmlns:a16="http://schemas.microsoft.com/office/drawing/2014/main" id="{D04B3CDA-87DF-DDC7-9524-FDE6A217E130}"/>
              </a:ext>
            </a:extLst>
          </p:cNvPr>
          <p:cNvSpPr>
            <a:spLocks noGrp="1"/>
          </p:cNvSpPr>
          <p:nvPr>
            <p:ph type="hdr" sz="quarter"/>
          </p:nvPr>
        </p:nvSpPr>
        <p:spPr/>
        <p:txBody>
          <a:bodyPr/>
          <a:lstStyle/>
          <a:p>
            <a:endParaRPr lang="zh-TW" altLang="en-US"/>
          </a:p>
        </p:txBody>
      </p:sp>
      <p:sp>
        <p:nvSpPr>
          <p:cNvPr id="5" name="日期版面配置區 4">
            <a:extLst>
              <a:ext uri="{FF2B5EF4-FFF2-40B4-BE49-F238E27FC236}">
                <a16:creationId xmlns:a16="http://schemas.microsoft.com/office/drawing/2014/main" id="{91DD513F-3E08-44FB-2CC9-07721F11B27E}"/>
              </a:ext>
            </a:extLst>
          </p:cNvPr>
          <p:cNvSpPr>
            <a:spLocks noGrp="1"/>
          </p:cNvSpPr>
          <p:nvPr>
            <p:ph type="dt" idx="1"/>
          </p:nvPr>
        </p:nvSpPr>
        <p:spPr/>
        <p:txBody>
          <a:bodyPr/>
          <a:lstStyle/>
          <a:p>
            <a:fld id="{55C22DE4-5BF7-44DB-B94E-E7D15C4DAE96}" type="datetime1">
              <a:rPr lang="zh-TW" altLang="en-US" smtClean="0"/>
              <a:t>2025/9/1</a:t>
            </a:fld>
            <a:endParaRPr lang="zh-TW" altLang="en-US"/>
          </a:p>
        </p:txBody>
      </p:sp>
      <p:sp>
        <p:nvSpPr>
          <p:cNvPr id="6" name="投影片編號版面配置區 5">
            <a:extLst>
              <a:ext uri="{FF2B5EF4-FFF2-40B4-BE49-F238E27FC236}">
                <a16:creationId xmlns:a16="http://schemas.microsoft.com/office/drawing/2014/main" id="{12730EED-C029-541A-4271-48A85933CC89}"/>
              </a:ext>
            </a:extLst>
          </p:cNvPr>
          <p:cNvSpPr>
            <a:spLocks noGrp="1"/>
          </p:cNvSpPr>
          <p:nvPr>
            <p:ph type="sldNum" sz="quarter" idx="5"/>
          </p:nvPr>
        </p:nvSpPr>
        <p:spPr/>
        <p:txBody>
          <a:bodyPr/>
          <a:lstStyle/>
          <a:p>
            <a:fld id="{4C41286E-E444-449B-BB11-697766D4B856}" type="slidenum">
              <a:rPr lang="zh-TW" altLang="en-US" smtClean="0"/>
              <a:t>24</a:t>
            </a:fld>
            <a:endParaRPr lang="zh-TW" altLang="en-US"/>
          </a:p>
        </p:txBody>
      </p:sp>
    </p:spTree>
    <p:extLst>
      <p:ext uri="{BB962C8B-B14F-4D97-AF65-F5344CB8AC3E}">
        <p14:creationId xmlns:p14="http://schemas.microsoft.com/office/powerpoint/2010/main" val="1658183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81453C-FAFF-5073-B003-27A716C087D4}"/>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BA785B3E-1302-31AE-C68C-948F267A6B7E}"/>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C3D0BD2D-F11B-D13C-F8A4-BA6CE3392CE9}"/>
              </a:ext>
            </a:extLst>
          </p:cNvPr>
          <p:cNvSpPr>
            <a:spLocks noGrp="1"/>
          </p:cNvSpPr>
          <p:nvPr>
            <p:ph type="body" idx="1"/>
          </p:nvPr>
        </p:nvSpPr>
        <p:spPr/>
        <p:txBody>
          <a:bodyPr/>
          <a:lstStyle/>
          <a:p>
            <a:endParaRPr lang="zh-TW" altLang="en-US" dirty="0"/>
          </a:p>
        </p:txBody>
      </p:sp>
      <p:sp>
        <p:nvSpPr>
          <p:cNvPr id="4" name="頁首版面配置區 3">
            <a:extLst>
              <a:ext uri="{FF2B5EF4-FFF2-40B4-BE49-F238E27FC236}">
                <a16:creationId xmlns:a16="http://schemas.microsoft.com/office/drawing/2014/main" id="{C3077066-142A-7082-76D9-6F6FC0B07BAD}"/>
              </a:ext>
            </a:extLst>
          </p:cNvPr>
          <p:cNvSpPr>
            <a:spLocks noGrp="1"/>
          </p:cNvSpPr>
          <p:nvPr>
            <p:ph type="hdr" sz="quarter"/>
          </p:nvPr>
        </p:nvSpPr>
        <p:spPr/>
        <p:txBody>
          <a:bodyPr/>
          <a:lstStyle/>
          <a:p>
            <a:endParaRPr lang="zh-TW" altLang="en-US"/>
          </a:p>
        </p:txBody>
      </p:sp>
      <p:sp>
        <p:nvSpPr>
          <p:cNvPr id="5" name="日期版面配置區 4">
            <a:extLst>
              <a:ext uri="{FF2B5EF4-FFF2-40B4-BE49-F238E27FC236}">
                <a16:creationId xmlns:a16="http://schemas.microsoft.com/office/drawing/2014/main" id="{A64FB4C2-7412-FB49-0121-4E208BA72C50}"/>
              </a:ext>
            </a:extLst>
          </p:cNvPr>
          <p:cNvSpPr>
            <a:spLocks noGrp="1"/>
          </p:cNvSpPr>
          <p:nvPr>
            <p:ph type="dt" idx="1"/>
          </p:nvPr>
        </p:nvSpPr>
        <p:spPr/>
        <p:txBody>
          <a:bodyPr/>
          <a:lstStyle/>
          <a:p>
            <a:fld id="{55C22DE4-5BF7-44DB-B94E-E7D15C4DAE96}" type="datetime1">
              <a:rPr lang="zh-TW" altLang="en-US" smtClean="0"/>
              <a:t>2025/9/1</a:t>
            </a:fld>
            <a:endParaRPr lang="zh-TW" altLang="en-US"/>
          </a:p>
        </p:txBody>
      </p:sp>
      <p:sp>
        <p:nvSpPr>
          <p:cNvPr id="6" name="投影片編號版面配置區 5">
            <a:extLst>
              <a:ext uri="{FF2B5EF4-FFF2-40B4-BE49-F238E27FC236}">
                <a16:creationId xmlns:a16="http://schemas.microsoft.com/office/drawing/2014/main" id="{587D96AA-812E-C305-A4FA-C8775A88F78C}"/>
              </a:ext>
            </a:extLst>
          </p:cNvPr>
          <p:cNvSpPr>
            <a:spLocks noGrp="1"/>
          </p:cNvSpPr>
          <p:nvPr>
            <p:ph type="sldNum" sz="quarter" idx="5"/>
          </p:nvPr>
        </p:nvSpPr>
        <p:spPr/>
        <p:txBody>
          <a:bodyPr/>
          <a:lstStyle/>
          <a:p>
            <a:fld id="{4C41286E-E444-449B-BB11-697766D4B856}" type="slidenum">
              <a:rPr lang="zh-TW" altLang="en-US" smtClean="0"/>
              <a:t>25</a:t>
            </a:fld>
            <a:endParaRPr lang="zh-TW" altLang="en-US"/>
          </a:p>
        </p:txBody>
      </p:sp>
    </p:spTree>
    <p:extLst>
      <p:ext uri="{BB962C8B-B14F-4D97-AF65-F5344CB8AC3E}">
        <p14:creationId xmlns:p14="http://schemas.microsoft.com/office/powerpoint/2010/main" val="8477832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969D22-F181-9A8F-D269-746550BA88B9}"/>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BB4AB974-9448-4D13-D080-45790CACFB61}"/>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F358DEF0-D614-3D53-4892-2E5CAD23B31E}"/>
              </a:ext>
            </a:extLst>
          </p:cNvPr>
          <p:cNvSpPr>
            <a:spLocks noGrp="1"/>
          </p:cNvSpPr>
          <p:nvPr>
            <p:ph type="body" idx="1"/>
          </p:nvPr>
        </p:nvSpPr>
        <p:spPr/>
        <p:txBody>
          <a:bodyPr/>
          <a:lstStyle/>
          <a:p>
            <a:endParaRPr lang="zh-TW" altLang="en-US" dirty="0"/>
          </a:p>
        </p:txBody>
      </p:sp>
      <p:sp>
        <p:nvSpPr>
          <p:cNvPr id="4" name="頁首版面配置區 3">
            <a:extLst>
              <a:ext uri="{FF2B5EF4-FFF2-40B4-BE49-F238E27FC236}">
                <a16:creationId xmlns:a16="http://schemas.microsoft.com/office/drawing/2014/main" id="{3B44D43E-CFB2-3E2D-CED7-CA32389B7BCA}"/>
              </a:ext>
            </a:extLst>
          </p:cNvPr>
          <p:cNvSpPr>
            <a:spLocks noGrp="1"/>
          </p:cNvSpPr>
          <p:nvPr>
            <p:ph type="hdr" sz="quarter"/>
          </p:nvPr>
        </p:nvSpPr>
        <p:spPr/>
        <p:txBody>
          <a:bodyPr/>
          <a:lstStyle/>
          <a:p>
            <a:endParaRPr lang="zh-TW" altLang="en-US"/>
          </a:p>
        </p:txBody>
      </p:sp>
      <p:sp>
        <p:nvSpPr>
          <p:cNvPr id="5" name="日期版面配置區 4">
            <a:extLst>
              <a:ext uri="{FF2B5EF4-FFF2-40B4-BE49-F238E27FC236}">
                <a16:creationId xmlns:a16="http://schemas.microsoft.com/office/drawing/2014/main" id="{51B89776-32E1-2077-8DB3-C077125857FA}"/>
              </a:ext>
            </a:extLst>
          </p:cNvPr>
          <p:cNvSpPr>
            <a:spLocks noGrp="1"/>
          </p:cNvSpPr>
          <p:nvPr>
            <p:ph type="dt" idx="1"/>
          </p:nvPr>
        </p:nvSpPr>
        <p:spPr/>
        <p:txBody>
          <a:bodyPr/>
          <a:lstStyle/>
          <a:p>
            <a:fld id="{55C22DE4-5BF7-44DB-B94E-E7D15C4DAE96}" type="datetime1">
              <a:rPr lang="zh-TW" altLang="en-US" smtClean="0"/>
              <a:t>2025/9/1</a:t>
            </a:fld>
            <a:endParaRPr lang="zh-TW" altLang="en-US"/>
          </a:p>
        </p:txBody>
      </p:sp>
      <p:sp>
        <p:nvSpPr>
          <p:cNvPr id="6" name="投影片編號版面配置區 5">
            <a:extLst>
              <a:ext uri="{FF2B5EF4-FFF2-40B4-BE49-F238E27FC236}">
                <a16:creationId xmlns:a16="http://schemas.microsoft.com/office/drawing/2014/main" id="{64AD7327-1830-AA20-95A4-329BE335683D}"/>
              </a:ext>
            </a:extLst>
          </p:cNvPr>
          <p:cNvSpPr>
            <a:spLocks noGrp="1"/>
          </p:cNvSpPr>
          <p:nvPr>
            <p:ph type="sldNum" sz="quarter" idx="5"/>
          </p:nvPr>
        </p:nvSpPr>
        <p:spPr/>
        <p:txBody>
          <a:bodyPr/>
          <a:lstStyle/>
          <a:p>
            <a:fld id="{4C41286E-E444-449B-BB11-697766D4B856}" type="slidenum">
              <a:rPr lang="zh-TW" altLang="en-US" smtClean="0"/>
              <a:t>31</a:t>
            </a:fld>
            <a:endParaRPr lang="zh-TW" altLang="en-US"/>
          </a:p>
        </p:txBody>
      </p:sp>
    </p:spTree>
    <p:extLst>
      <p:ext uri="{BB962C8B-B14F-4D97-AF65-F5344CB8AC3E}">
        <p14:creationId xmlns:p14="http://schemas.microsoft.com/office/powerpoint/2010/main" val="36659852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EBFF62-14D2-4349-414C-C7819C3A5C78}"/>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0BB0BE5A-7F88-F3BD-3078-0C0430A870A8}"/>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66F3838F-EE74-9A59-B822-58EF64D35935}"/>
              </a:ext>
            </a:extLst>
          </p:cNvPr>
          <p:cNvSpPr>
            <a:spLocks noGrp="1"/>
          </p:cNvSpPr>
          <p:nvPr>
            <p:ph type="body" idx="1"/>
          </p:nvPr>
        </p:nvSpPr>
        <p:spPr/>
        <p:txBody>
          <a:bodyPr/>
          <a:lstStyle/>
          <a:p>
            <a:endParaRPr lang="zh-TW" altLang="en-US" dirty="0"/>
          </a:p>
        </p:txBody>
      </p:sp>
      <p:sp>
        <p:nvSpPr>
          <p:cNvPr id="4" name="頁首版面配置區 3">
            <a:extLst>
              <a:ext uri="{FF2B5EF4-FFF2-40B4-BE49-F238E27FC236}">
                <a16:creationId xmlns:a16="http://schemas.microsoft.com/office/drawing/2014/main" id="{D2519756-D34D-78BB-2015-961508254BCF}"/>
              </a:ext>
            </a:extLst>
          </p:cNvPr>
          <p:cNvSpPr>
            <a:spLocks noGrp="1"/>
          </p:cNvSpPr>
          <p:nvPr>
            <p:ph type="hdr" sz="quarter"/>
          </p:nvPr>
        </p:nvSpPr>
        <p:spPr/>
        <p:txBody>
          <a:bodyPr/>
          <a:lstStyle/>
          <a:p>
            <a:endParaRPr lang="zh-TW" altLang="en-US"/>
          </a:p>
        </p:txBody>
      </p:sp>
      <p:sp>
        <p:nvSpPr>
          <p:cNvPr id="5" name="日期版面配置區 4">
            <a:extLst>
              <a:ext uri="{FF2B5EF4-FFF2-40B4-BE49-F238E27FC236}">
                <a16:creationId xmlns:a16="http://schemas.microsoft.com/office/drawing/2014/main" id="{052A433D-03F5-4008-0141-1F4CC0ACDDD3}"/>
              </a:ext>
            </a:extLst>
          </p:cNvPr>
          <p:cNvSpPr>
            <a:spLocks noGrp="1"/>
          </p:cNvSpPr>
          <p:nvPr>
            <p:ph type="dt" idx="1"/>
          </p:nvPr>
        </p:nvSpPr>
        <p:spPr/>
        <p:txBody>
          <a:bodyPr/>
          <a:lstStyle/>
          <a:p>
            <a:fld id="{55C22DE4-5BF7-44DB-B94E-E7D15C4DAE96}" type="datetime1">
              <a:rPr lang="zh-TW" altLang="en-US" smtClean="0"/>
              <a:t>2025/9/1</a:t>
            </a:fld>
            <a:endParaRPr lang="zh-TW" altLang="en-US"/>
          </a:p>
        </p:txBody>
      </p:sp>
      <p:sp>
        <p:nvSpPr>
          <p:cNvPr id="6" name="投影片編號版面配置區 5">
            <a:extLst>
              <a:ext uri="{FF2B5EF4-FFF2-40B4-BE49-F238E27FC236}">
                <a16:creationId xmlns:a16="http://schemas.microsoft.com/office/drawing/2014/main" id="{F7DF7752-ACBC-E740-4DA8-0A00F4C90B23}"/>
              </a:ext>
            </a:extLst>
          </p:cNvPr>
          <p:cNvSpPr>
            <a:spLocks noGrp="1"/>
          </p:cNvSpPr>
          <p:nvPr>
            <p:ph type="sldNum" sz="quarter" idx="5"/>
          </p:nvPr>
        </p:nvSpPr>
        <p:spPr/>
        <p:txBody>
          <a:bodyPr/>
          <a:lstStyle/>
          <a:p>
            <a:fld id="{4C41286E-E444-449B-BB11-697766D4B856}" type="slidenum">
              <a:rPr lang="zh-TW" altLang="en-US" smtClean="0"/>
              <a:t>32</a:t>
            </a:fld>
            <a:endParaRPr lang="zh-TW" altLang="en-US"/>
          </a:p>
        </p:txBody>
      </p:sp>
    </p:spTree>
    <p:extLst>
      <p:ext uri="{BB962C8B-B14F-4D97-AF65-F5344CB8AC3E}">
        <p14:creationId xmlns:p14="http://schemas.microsoft.com/office/powerpoint/2010/main" val="40629105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根據上續的 </a:t>
            </a:r>
            <a:r>
              <a:rPr lang="en-US" altLang="zh-TW" dirty="0"/>
              <a:t>free-ride decoding method </a:t>
            </a:r>
            <a:br>
              <a:rPr lang="en-US" altLang="zh-TW" dirty="0"/>
            </a:br>
            <a:r>
              <a:rPr lang="zh-TW" altLang="en-US" dirty="0"/>
              <a:t>優點是式 </a:t>
            </a:r>
            <a:r>
              <a:rPr lang="en-US" altLang="zh-TW" dirty="0"/>
              <a:t>extra performance </a:t>
            </a:r>
            <a:r>
              <a:rPr lang="zh-TW" altLang="en-US" dirty="0"/>
              <a:t>其實很好 且 </a:t>
            </a:r>
            <a:r>
              <a:rPr lang="en-US" altLang="zh-TW" dirty="0"/>
              <a:t>payload </a:t>
            </a:r>
            <a:r>
              <a:rPr lang="zh-TW" altLang="en-US" dirty="0"/>
              <a:t>的</a:t>
            </a:r>
            <a:r>
              <a:rPr lang="en-US" altLang="zh-TW" dirty="0"/>
              <a:t>performance </a:t>
            </a:r>
            <a:r>
              <a:rPr lang="zh-TW" altLang="en-US" dirty="0"/>
              <a:t>未受到倒很大的</a:t>
            </a:r>
            <a:r>
              <a:rPr lang="en-US" altLang="zh-TW" dirty="0"/>
              <a:t>effect</a:t>
            </a:r>
            <a:r>
              <a:rPr lang="zh-TW" altLang="en-US" dirty="0"/>
              <a:t>。</a:t>
            </a:r>
            <a:endParaRPr lang="en-US" altLang="zh-TW" dirty="0"/>
          </a:p>
          <a:p>
            <a:r>
              <a:rPr lang="zh-TW" altLang="en-US" dirty="0"/>
              <a:t>缺點是 在</a:t>
            </a:r>
            <a:r>
              <a:rPr lang="en-US" altLang="zh-TW" dirty="0"/>
              <a:t>decoding </a:t>
            </a:r>
            <a:r>
              <a:rPr lang="zh-TW" altLang="en-US" dirty="0"/>
              <a:t>的時候，要嘗試所有可能的</a:t>
            </a:r>
            <a:r>
              <a:rPr lang="en-US" altLang="zh-TW" dirty="0"/>
              <a:t>codeword</a:t>
            </a:r>
            <a:r>
              <a:rPr lang="zh-TW" altLang="en-US" dirty="0"/>
              <a:t> ，所以會造成說此方法不能搭載太多的而外</a:t>
            </a:r>
            <a:r>
              <a:rPr lang="en-US" altLang="zh-TW" dirty="0"/>
              <a:t>bits</a:t>
            </a:r>
            <a:r>
              <a:rPr lang="zh-TW" altLang="en-US" dirty="0"/>
              <a:t>、</a:t>
            </a:r>
            <a:r>
              <a:rPr lang="en-US" altLang="zh-TW" dirty="0"/>
              <a:t>decoding </a:t>
            </a:r>
            <a:r>
              <a:rPr lang="zh-TW" altLang="en-US" dirty="0"/>
              <a:t>的方式是階段式的去做解碼，要先猜出</a:t>
            </a:r>
            <a:r>
              <a:rPr lang="en-US" altLang="zh-TW" dirty="0"/>
              <a:t>extra </a:t>
            </a:r>
            <a:r>
              <a:rPr lang="zh-TW" altLang="en-US" dirty="0"/>
              <a:t>才可進行</a:t>
            </a:r>
            <a:r>
              <a:rPr lang="en-US" altLang="zh-TW" dirty="0"/>
              <a:t>payload </a:t>
            </a:r>
            <a:r>
              <a:rPr lang="zh-TW" altLang="en-US" dirty="0"/>
              <a:t>解碼。</a:t>
            </a:r>
            <a:endParaRPr lang="en-US" altLang="zh-TW" dirty="0"/>
          </a:p>
          <a:p>
            <a:endParaRPr lang="zh-TW" altLang="en-US" dirty="0"/>
          </a:p>
        </p:txBody>
      </p:sp>
      <p:sp>
        <p:nvSpPr>
          <p:cNvPr id="4" name="頁首版面配置區 3"/>
          <p:cNvSpPr>
            <a:spLocks noGrp="1"/>
          </p:cNvSpPr>
          <p:nvPr>
            <p:ph type="hdr" sz="quarter"/>
          </p:nvPr>
        </p:nvSpPr>
        <p:spPr/>
        <p:txBody>
          <a:bodyPr/>
          <a:lstStyle/>
          <a:p>
            <a:endParaRPr lang="zh-TW" altLang="en-US"/>
          </a:p>
        </p:txBody>
      </p:sp>
      <p:sp>
        <p:nvSpPr>
          <p:cNvPr id="5" name="日期版面配置區 4"/>
          <p:cNvSpPr>
            <a:spLocks noGrp="1"/>
          </p:cNvSpPr>
          <p:nvPr>
            <p:ph type="dt" idx="1"/>
          </p:nvPr>
        </p:nvSpPr>
        <p:spPr/>
        <p:txBody>
          <a:bodyPr/>
          <a:lstStyle/>
          <a:p>
            <a:fld id="{55C22DE4-5BF7-44DB-B94E-E7D15C4DAE96}" type="datetime1">
              <a:rPr lang="zh-TW" altLang="en-US" smtClean="0"/>
              <a:t>2025/9/1</a:t>
            </a:fld>
            <a:endParaRPr lang="zh-TW" altLang="en-US"/>
          </a:p>
        </p:txBody>
      </p:sp>
      <p:sp>
        <p:nvSpPr>
          <p:cNvPr id="6" name="投影片編號版面配置區 5"/>
          <p:cNvSpPr>
            <a:spLocks noGrp="1"/>
          </p:cNvSpPr>
          <p:nvPr>
            <p:ph type="sldNum" sz="quarter" idx="5"/>
          </p:nvPr>
        </p:nvSpPr>
        <p:spPr/>
        <p:txBody>
          <a:bodyPr/>
          <a:lstStyle/>
          <a:p>
            <a:fld id="{4C41286E-E444-449B-BB11-697766D4B856}" type="slidenum">
              <a:rPr lang="zh-TW" altLang="en-US" smtClean="0"/>
              <a:t>5</a:t>
            </a:fld>
            <a:endParaRPr lang="zh-TW" altLang="en-US"/>
          </a:p>
        </p:txBody>
      </p:sp>
    </p:spTree>
    <p:extLst>
      <p:ext uri="{BB962C8B-B14F-4D97-AF65-F5344CB8AC3E}">
        <p14:creationId xmlns:p14="http://schemas.microsoft.com/office/powerpoint/2010/main" val="121977734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FC3697-9590-438C-202B-881A4690643F}"/>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60E8CA78-0611-0AD7-E32F-9A5C2E7B0BC8}"/>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A8E85161-7E72-B0D4-324A-30BF6D3DFE5C}"/>
              </a:ext>
            </a:extLst>
          </p:cNvPr>
          <p:cNvSpPr>
            <a:spLocks noGrp="1"/>
          </p:cNvSpPr>
          <p:nvPr>
            <p:ph type="body" idx="1"/>
          </p:nvPr>
        </p:nvSpPr>
        <p:spPr/>
        <p:txBody>
          <a:bodyPr/>
          <a:lstStyle/>
          <a:p>
            <a:r>
              <a:rPr lang="en-US" altLang="zh-TW" dirty="0"/>
              <a:t>In the current architecture, payload and extra bits are almost entirely separated, so the performance gains are limited.</a:t>
            </a:r>
            <a:endParaRPr lang="zh-TW" altLang="en-US" dirty="0"/>
          </a:p>
        </p:txBody>
      </p:sp>
      <p:sp>
        <p:nvSpPr>
          <p:cNvPr id="4" name="頁首版面配置區 3">
            <a:extLst>
              <a:ext uri="{FF2B5EF4-FFF2-40B4-BE49-F238E27FC236}">
                <a16:creationId xmlns:a16="http://schemas.microsoft.com/office/drawing/2014/main" id="{7A60B704-2BD2-771B-82D3-0B1D306221E1}"/>
              </a:ext>
            </a:extLst>
          </p:cNvPr>
          <p:cNvSpPr>
            <a:spLocks noGrp="1"/>
          </p:cNvSpPr>
          <p:nvPr>
            <p:ph type="hdr" sz="quarter"/>
          </p:nvPr>
        </p:nvSpPr>
        <p:spPr/>
        <p:txBody>
          <a:bodyPr/>
          <a:lstStyle/>
          <a:p>
            <a:endParaRPr lang="zh-TW" altLang="en-US"/>
          </a:p>
        </p:txBody>
      </p:sp>
      <p:sp>
        <p:nvSpPr>
          <p:cNvPr id="5" name="日期版面配置區 4">
            <a:extLst>
              <a:ext uri="{FF2B5EF4-FFF2-40B4-BE49-F238E27FC236}">
                <a16:creationId xmlns:a16="http://schemas.microsoft.com/office/drawing/2014/main" id="{322721EF-5207-C64E-3CCA-FB88425722AC}"/>
              </a:ext>
            </a:extLst>
          </p:cNvPr>
          <p:cNvSpPr>
            <a:spLocks noGrp="1"/>
          </p:cNvSpPr>
          <p:nvPr>
            <p:ph type="dt" idx="1"/>
          </p:nvPr>
        </p:nvSpPr>
        <p:spPr/>
        <p:txBody>
          <a:bodyPr/>
          <a:lstStyle/>
          <a:p>
            <a:fld id="{55C22DE4-5BF7-44DB-B94E-E7D15C4DAE96}" type="datetime1">
              <a:rPr lang="zh-TW" altLang="en-US" smtClean="0"/>
              <a:t>2025/9/1</a:t>
            </a:fld>
            <a:endParaRPr lang="zh-TW" altLang="en-US"/>
          </a:p>
        </p:txBody>
      </p:sp>
      <p:sp>
        <p:nvSpPr>
          <p:cNvPr id="6" name="投影片編號版面配置區 5">
            <a:extLst>
              <a:ext uri="{FF2B5EF4-FFF2-40B4-BE49-F238E27FC236}">
                <a16:creationId xmlns:a16="http://schemas.microsoft.com/office/drawing/2014/main" id="{A32F4F08-0094-FD91-14F1-3E8AA501CE85}"/>
              </a:ext>
            </a:extLst>
          </p:cNvPr>
          <p:cNvSpPr>
            <a:spLocks noGrp="1"/>
          </p:cNvSpPr>
          <p:nvPr>
            <p:ph type="sldNum" sz="quarter" idx="5"/>
          </p:nvPr>
        </p:nvSpPr>
        <p:spPr/>
        <p:txBody>
          <a:bodyPr/>
          <a:lstStyle/>
          <a:p>
            <a:fld id="{4C41286E-E444-449B-BB11-697766D4B856}" type="slidenum">
              <a:rPr lang="zh-TW" altLang="en-US" smtClean="0"/>
              <a:t>33</a:t>
            </a:fld>
            <a:endParaRPr lang="zh-TW" altLang="en-US"/>
          </a:p>
        </p:txBody>
      </p:sp>
    </p:spTree>
    <p:extLst>
      <p:ext uri="{BB962C8B-B14F-4D97-AF65-F5344CB8AC3E}">
        <p14:creationId xmlns:p14="http://schemas.microsoft.com/office/powerpoint/2010/main" val="1053375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DD7D4D-5C5E-7DC3-6FB6-403D1B086EFF}"/>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AA5A923F-E478-8226-D655-0DE5BC3D2EA5}"/>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FC75E4D9-E95A-D71B-4A00-19C74172A8DD}"/>
              </a:ext>
            </a:extLst>
          </p:cNvPr>
          <p:cNvSpPr>
            <a:spLocks noGrp="1"/>
          </p:cNvSpPr>
          <p:nvPr>
            <p:ph type="body" idx="1"/>
          </p:nvPr>
        </p:nvSpPr>
        <p:spPr/>
        <p:txBody>
          <a:bodyPr/>
          <a:lstStyle/>
          <a:p>
            <a:endParaRPr lang="zh-TW" altLang="en-US" dirty="0"/>
          </a:p>
        </p:txBody>
      </p:sp>
      <p:sp>
        <p:nvSpPr>
          <p:cNvPr id="4" name="頁首版面配置區 3">
            <a:extLst>
              <a:ext uri="{FF2B5EF4-FFF2-40B4-BE49-F238E27FC236}">
                <a16:creationId xmlns:a16="http://schemas.microsoft.com/office/drawing/2014/main" id="{6CD3D692-BFEE-3DD1-EB32-E28CEDD7DC30}"/>
              </a:ext>
            </a:extLst>
          </p:cNvPr>
          <p:cNvSpPr>
            <a:spLocks noGrp="1"/>
          </p:cNvSpPr>
          <p:nvPr>
            <p:ph type="hdr" sz="quarter"/>
          </p:nvPr>
        </p:nvSpPr>
        <p:spPr/>
        <p:txBody>
          <a:bodyPr/>
          <a:lstStyle/>
          <a:p>
            <a:endParaRPr lang="zh-TW" altLang="en-US"/>
          </a:p>
        </p:txBody>
      </p:sp>
      <p:sp>
        <p:nvSpPr>
          <p:cNvPr id="5" name="日期版面配置區 4">
            <a:extLst>
              <a:ext uri="{FF2B5EF4-FFF2-40B4-BE49-F238E27FC236}">
                <a16:creationId xmlns:a16="http://schemas.microsoft.com/office/drawing/2014/main" id="{758A0AF5-E19F-F8E9-C926-84F167C6994C}"/>
              </a:ext>
            </a:extLst>
          </p:cNvPr>
          <p:cNvSpPr>
            <a:spLocks noGrp="1"/>
          </p:cNvSpPr>
          <p:nvPr>
            <p:ph type="dt" idx="1"/>
          </p:nvPr>
        </p:nvSpPr>
        <p:spPr/>
        <p:txBody>
          <a:bodyPr/>
          <a:lstStyle/>
          <a:p>
            <a:fld id="{55C22DE4-5BF7-44DB-B94E-E7D15C4DAE96}" type="datetime1">
              <a:rPr lang="zh-TW" altLang="en-US" smtClean="0"/>
              <a:t>2025/9/1</a:t>
            </a:fld>
            <a:endParaRPr lang="zh-TW" altLang="en-US"/>
          </a:p>
        </p:txBody>
      </p:sp>
      <p:sp>
        <p:nvSpPr>
          <p:cNvPr id="6" name="投影片編號版面配置區 5">
            <a:extLst>
              <a:ext uri="{FF2B5EF4-FFF2-40B4-BE49-F238E27FC236}">
                <a16:creationId xmlns:a16="http://schemas.microsoft.com/office/drawing/2014/main" id="{578A2447-6166-26BC-1D59-CB090491B926}"/>
              </a:ext>
            </a:extLst>
          </p:cNvPr>
          <p:cNvSpPr>
            <a:spLocks noGrp="1"/>
          </p:cNvSpPr>
          <p:nvPr>
            <p:ph type="sldNum" sz="quarter" idx="5"/>
          </p:nvPr>
        </p:nvSpPr>
        <p:spPr/>
        <p:txBody>
          <a:bodyPr/>
          <a:lstStyle/>
          <a:p>
            <a:fld id="{4C41286E-E444-449B-BB11-697766D4B856}" type="slidenum">
              <a:rPr lang="zh-TW" altLang="en-US" smtClean="0"/>
              <a:t>36</a:t>
            </a:fld>
            <a:endParaRPr lang="zh-TW" altLang="en-US"/>
          </a:p>
        </p:txBody>
      </p:sp>
    </p:spTree>
    <p:extLst>
      <p:ext uri="{BB962C8B-B14F-4D97-AF65-F5344CB8AC3E}">
        <p14:creationId xmlns:p14="http://schemas.microsoft.com/office/powerpoint/2010/main" val="41168165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DE8394-895D-275A-190E-E417DF0F1F60}"/>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550AB111-378B-813A-9CB0-6EEB1C9DD202}"/>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2CC5B7E9-6017-8AAB-12C8-300335687070}"/>
              </a:ext>
            </a:extLst>
          </p:cNvPr>
          <p:cNvSpPr>
            <a:spLocks noGrp="1"/>
          </p:cNvSpPr>
          <p:nvPr>
            <p:ph type="body" idx="1"/>
          </p:nvPr>
        </p:nvSpPr>
        <p:spPr/>
        <p:txBody>
          <a:bodyPr/>
          <a:lstStyle/>
          <a:p>
            <a:endParaRPr lang="zh-TW" altLang="en-US" dirty="0"/>
          </a:p>
        </p:txBody>
      </p:sp>
      <p:sp>
        <p:nvSpPr>
          <p:cNvPr id="4" name="頁首版面配置區 3">
            <a:extLst>
              <a:ext uri="{FF2B5EF4-FFF2-40B4-BE49-F238E27FC236}">
                <a16:creationId xmlns:a16="http://schemas.microsoft.com/office/drawing/2014/main" id="{56F9CF0C-6C8D-44BD-38D2-9E2C9509C773}"/>
              </a:ext>
            </a:extLst>
          </p:cNvPr>
          <p:cNvSpPr>
            <a:spLocks noGrp="1"/>
          </p:cNvSpPr>
          <p:nvPr>
            <p:ph type="hdr" sz="quarter"/>
          </p:nvPr>
        </p:nvSpPr>
        <p:spPr/>
        <p:txBody>
          <a:bodyPr/>
          <a:lstStyle/>
          <a:p>
            <a:endParaRPr lang="zh-TW" altLang="en-US"/>
          </a:p>
        </p:txBody>
      </p:sp>
      <p:sp>
        <p:nvSpPr>
          <p:cNvPr id="5" name="日期版面配置區 4">
            <a:extLst>
              <a:ext uri="{FF2B5EF4-FFF2-40B4-BE49-F238E27FC236}">
                <a16:creationId xmlns:a16="http://schemas.microsoft.com/office/drawing/2014/main" id="{5C0034DB-F6B6-204C-F36B-E069EEC783B1}"/>
              </a:ext>
            </a:extLst>
          </p:cNvPr>
          <p:cNvSpPr>
            <a:spLocks noGrp="1"/>
          </p:cNvSpPr>
          <p:nvPr>
            <p:ph type="dt" idx="1"/>
          </p:nvPr>
        </p:nvSpPr>
        <p:spPr/>
        <p:txBody>
          <a:bodyPr/>
          <a:lstStyle/>
          <a:p>
            <a:fld id="{55C22DE4-5BF7-44DB-B94E-E7D15C4DAE96}" type="datetime1">
              <a:rPr lang="zh-TW" altLang="en-US" smtClean="0"/>
              <a:t>2025/9/1</a:t>
            </a:fld>
            <a:endParaRPr lang="zh-TW" altLang="en-US"/>
          </a:p>
        </p:txBody>
      </p:sp>
      <p:sp>
        <p:nvSpPr>
          <p:cNvPr id="6" name="投影片編號版面配置區 5">
            <a:extLst>
              <a:ext uri="{FF2B5EF4-FFF2-40B4-BE49-F238E27FC236}">
                <a16:creationId xmlns:a16="http://schemas.microsoft.com/office/drawing/2014/main" id="{C2BE019D-3E2C-B357-C0F9-029767658194}"/>
              </a:ext>
            </a:extLst>
          </p:cNvPr>
          <p:cNvSpPr>
            <a:spLocks noGrp="1"/>
          </p:cNvSpPr>
          <p:nvPr>
            <p:ph type="sldNum" sz="quarter" idx="5"/>
          </p:nvPr>
        </p:nvSpPr>
        <p:spPr/>
        <p:txBody>
          <a:bodyPr/>
          <a:lstStyle/>
          <a:p>
            <a:fld id="{4C41286E-E444-449B-BB11-697766D4B856}" type="slidenum">
              <a:rPr lang="zh-TW" altLang="en-US" smtClean="0"/>
              <a:t>37</a:t>
            </a:fld>
            <a:endParaRPr lang="zh-TW" altLang="en-US"/>
          </a:p>
        </p:txBody>
      </p:sp>
    </p:spTree>
    <p:extLst>
      <p:ext uri="{BB962C8B-B14F-4D97-AF65-F5344CB8AC3E}">
        <p14:creationId xmlns:p14="http://schemas.microsoft.com/office/powerpoint/2010/main" val="174358256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58FC94-5280-9ECA-F53B-D93D51560E72}"/>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450AE48F-255A-0B5D-D3B9-A1FA6ECC3687}"/>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DC3CE31B-B141-43B6-C39F-0E778DBABADD}"/>
              </a:ext>
            </a:extLst>
          </p:cNvPr>
          <p:cNvSpPr>
            <a:spLocks noGrp="1"/>
          </p:cNvSpPr>
          <p:nvPr>
            <p:ph type="body" idx="1"/>
          </p:nvPr>
        </p:nvSpPr>
        <p:spPr/>
        <p:txBody>
          <a:bodyPr/>
          <a:lstStyle/>
          <a:p>
            <a:endParaRPr lang="zh-TW" altLang="en-US" dirty="0"/>
          </a:p>
        </p:txBody>
      </p:sp>
      <p:sp>
        <p:nvSpPr>
          <p:cNvPr id="4" name="頁首版面配置區 3">
            <a:extLst>
              <a:ext uri="{FF2B5EF4-FFF2-40B4-BE49-F238E27FC236}">
                <a16:creationId xmlns:a16="http://schemas.microsoft.com/office/drawing/2014/main" id="{9369F401-B317-C895-CCCB-B567147F84FF}"/>
              </a:ext>
            </a:extLst>
          </p:cNvPr>
          <p:cNvSpPr>
            <a:spLocks noGrp="1"/>
          </p:cNvSpPr>
          <p:nvPr>
            <p:ph type="hdr" sz="quarter"/>
          </p:nvPr>
        </p:nvSpPr>
        <p:spPr/>
        <p:txBody>
          <a:bodyPr/>
          <a:lstStyle/>
          <a:p>
            <a:endParaRPr lang="zh-TW" altLang="en-US"/>
          </a:p>
        </p:txBody>
      </p:sp>
      <p:sp>
        <p:nvSpPr>
          <p:cNvPr id="5" name="日期版面配置區 4">
            <a:extLst>
              <a:ext uri="{FF2B5EF4-FFF2-40B4-BE49-F238E27FC236}">
                <a16:creationId xmlns:a16="http://schemas.microsoft.com/office/drawing/2014/main" id="{9A58EF20-2935-8C7C-9F24-EEB7A1B72491}"/>
              </a:ext>
            </a:extLst>
          </p:cNvPr>
          <p:cNvSpPr>
            <a:spLocks noGrp="1"/>
          </p:cNvSpPr>
          <p:nvPr>
            <p:ph type="dt" idx="1"/>
          </p:nvPr>
        </p:nvSpPr>
        <p:spPr/>
        <p:txBody>
          <a:bodyPr/>
          <a:lstStyle/>
          <a:p>
            <a:fld id="{55C22DE4-5BF7-44DB-B94E-E7D15C4DAE96}" type="datetime1">
              <a:rPr lang="zh-TW" altLang="en-US" smtClean="0"/>
              <a:t>2025/9/1</a:t>
            </a:fld>
            <a:endParaRPr lang="zh-TW" altLang="en-US"/>
          </a:p>
        </p:txBody>
      </p:sp>
      <p:sp>
        <p:nvSpPr>
          <p:cNvPr id="6" name="投影片編號版面配置區 5">
            <a:extLst>
              <a:ext uri="{FF2B5EF4-FFF2-40B4-BE49-F238E27FC236}">
                <a16:creationId xmlns:a16="http://schemas.microsoft.com/office/drawing/2014/main" id="{F93FC7C0-841F-8356-3082-AA636FAC799C}"/>
              </a:ext>
            </a:extLst>
          </p:cNvPr>
          <p:cNvSpPr>
            <a:spLocks noGrp="1"/>
          </p:cNvSpPr>
          <p:nvPr>
            <p:ph type="sldNum" sz="quarter" idx="5"/>
          </p:nvPr>
        </p:nvSpPr>
        <p:spPr/>
        <p:txBody>
          <a:bodyPr/>
          <a:lstStyle/>
          <a:p>
            <a:fld id="{4C41286E-E444-449B-BB11-697766D4B856}" type="slidenum">
              <a:rPr lang="zh-TW" altLang="en-US" smtClean="0"/>
              <a:t>39</a:t>
            </a:fld>
            <a:endParaRPr lang="zh-TW" altLang="en-US"/>
          </a:p>
        </p:txBody>
      </p:sp>
    </p:spTree>
    <p:extLst>
      <p:ext uri="{BB962C8B-B14F-4D97-AF65-F5344CB8AC3E}">
        <p14:creationId xmlns:p14="http://schemas.microsoft.com/office/powerpoint/2010/main" val="680649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B44AEF-8963-EC69-A71D-515ED9F00F8F}"/>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D3C33611-4422-C93E-44A8-9376206D4BCB}"/>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B25BA211-E608-2C4C-000E-7F28D568513B}"/>
              </a:ext>
            </a:extLst>
          </p:cNvPr>
          <p:cNvSpPr>
            <a:spLocks noGrp="1"/>
          </p:cNvSpPr>
          <p:nvPr>
            <p:ph type="body" idx="1"/>
          </p:nvPr>
        </p:nvSpPr>
        <p:spPr/>
        <p:txBody>
          <a:bodyPr/>
          <a:lstStyle/>
          <a:p>
            <a:endParaRPr lang="zh-TW" altLang="en-US" dirty="0"/>
          </a:p>
        </p:txBody>
      </p:sp>
      <p:sp>
        <p:nvSpPr>
          <p:cNvPr id="4" name="頁首版面配置區 3">
            <a:extLst>
              <a:ext uri="{FF2B5EF4-FFF2-40B4-BE49-F238E27FC236}">
                <a16:creationId xmlns:a16="http://schemas.microsoft.com/office/drawing/2014/main" id="{6CDB3786-CDF9-88D7-B37B-75EC4D49CDA3}"/>
              </a:ext>
            </a:extLst>
          </p:cNvPr>
          <p:cNvSpPr>
            <a:spLocks noGrp="1"/>
          </p:cNvSpPr>
          <p:nvPr>
            <p:ph type="hdr" sz="quarter"/>
          </p:nvPr>
        </p:nvSpPr>
        <p:spPr/>
        <p:txBody>
          <a:bodyPr/>
          <a:lstStyle/>
          <a:p>
            <a:endParaRPr lang="zh-TW" altLang="en-US"/>
          </a:p>
        </p:txBody>
      </p:sp>
      <p:sp>
        <p:nvSpPr>
          <p:cNvPr id="5" name="日期版面配置區 4">
            <a:extLst>
              <a:ext uri="{FF2B5EF4-FFF2-40B4-BE49-F238E27FC236}">
                <a16:creationId xmlns:a16="http://schemas.microsoft.com/office/drawing/2014/main" id="{533467D5-FCCD-26B3-BB5F-DD733CF15B39}"/>
              </a:ext>
            </a:extLst>
          </p:cNvPr>
          <p:cNvSpPr>
            <a:spLocks noGrp="1"/>
          </p:cNvSpPr>
          <p:nvPr>
            <p:ph type="dt" idx="1"/>
          </p:nvPr>
        </p:nvSpPr>
        <p:spPr/>
        <p:txBody>
          <a:bodyPr/>
          <a:lstStyle/>
          <a:p>
            <a:fld id="{55C22DE4-5BF7-44DB-B94E-E7D15C4DAE96}" type="datetime1">
              <a:rPr lang="zh-TW" altLang="en-US" smtClean="0"/>
              <a:t>2025/9/1</a:t>
            </a:fld>
            <a:endParaRPr lang="zh-TW" altLang="en-US"/>
          </a:p>
        </p:txBody>
      </p:sp>
      <p:sp>
        <p:nvSpPr>
          <p:cNvPr id="6" name="投影片編號版面配置區 5">
            <a:extLst>
              <a:ext uri="{FF2B5EF4-FFF2-40B4-BE49-F238E27FC236}">
                <a16:creationId xmlns:a16="http://schemas.microsoft.com/office/drawing/2014/main" id="{3A8A766A-58BE-DDF5-BFA4-E02278843886}"/>
              </a:ext>
            </a:extLst>
          </p:cNvPr>
          <p:cNvSpPr>
            <a:spLocks noGrp="1"/>
          </p:cNvSpPr>
          <p:nvPr>
            <p:ph type="sldNum" sz="quarter" idx="5"/>
          </p:nvPr>
        </p:nvSpPr>
        <p:spPr/>
        <p:txBody>
          <a:bodyPr/>
          <a:lstStyle/>
          <a:p>
            <a:fld id="{4C41286E-E444-449B-BB11-697766D4B856}" type="slidenum">
              <a:rPr lang="zh-TW" altLang="en-US" smtClean="0"/>
              <a:t>40</a:t>
            </a:fld>
            <a:endParaRPr lang="zh-TW" altLang="en-US"/>
          </a:p>
        </p:txBody>
      </p:sp>
    </p:spTree>
    <p:extLst>
      <p:ext uri="{BB962C8B-B14F-4D97-AF65-F5344CB8AC3E}">
        <p14:creationId xmlns:p14="http://schemas.microsoft.com/office/powerpoint/2010/main" val="316266780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E39856-B8C3-BE1E-A796-4CE509F23F12}"/>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D648B42D-7545-2F95-90F6-3DEB2E646141}"/>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CE8BB742-C7E4-15A9-C3B2-A0C0492CC67D}"/>
              </a:ext>
            </a:extLst>
          </p:cNvPr>
          <p:cNvSpPr>
            <a:spLocks noGrp="1"/>
          </p:cNvSpPr>
          <p:nvPr>
            <p:ph type="body" idx="1"/>
          </p:nvPr>
        </p:nvSpPr>
        <p:spPr/>
        <p:txBody>
          <a:bodyPr/>
          <a:lstStyle/>
          <a:p>
            <a:endParaRPr lang="zh-TW" altLang="en-US" dirty="0"/>
          </a:p>
        </p:txBody>
      </p:sp>
      <p:sp>
        <p:nvSpPr>
          <p:cNvPr id="4" name="頁首版面配置區 3">
            <a:extLst>
              <a:ext uri="{FF2B5EF4-FFF2-40B4-BE49-F238E27FC236}">
                <a16:creationId xmlns:a16="http://schemas.microsoft.com/office/drawing/2014/main" id="{B7B553E3-A1CF-4B2D-8B34-DE40FDED817B}"/>
              </a:ext>
            </a:extLst>
          </p:cNvPr>
          <p:cNvSpPr>
            <a:spLocks noGrp="1"/>
          </p:cNvSpPr>
          <p:nvPr>
            <p:ph type="hdr" sz="quarter"/>
          </p:nvPr>
        </p:nvSpPr>
        <p:spPr/>
        <p:txBody>
          <a:bodyPr/>
          <a:lstStyle/>
          <a:p>
            <a:endParaRPr lang="zh-TW" altLang="en-US"/>
          </a:p>
        </p:txBody>
      </p:sp>
      <p:sp>
        <p:nvSpPr>
          <p:cNvPr id="5" name="日期版面配置區 4">
            <a:extLst>
              <a:ext uri="{FF2B5EF4-FFF2-40B4-BE49-F238E27FC236}">
                <a16:creationId xmlns:a16="http://schemas.microsoft.com/office/drawing/2014/main" id="{7CA99438-E872-02AF-2527-2C5E5ABC22F0}"/>
              </a:ext>
            </a:extLst>
          </p:cNvPr>
          <p:cNvSpPr>
            <a:spLocks noGrp="1"/>
          </p:cNvSpPr>
          <p:nvPr>
            <p:ph type="dt" idx="1"/>
          </p:nvPr>
        </p:nvSpPr>
        <p:spPr/>
        <p:txBody>
          <a:bodyPr/>
          <a:lstStyle/>
          <a:p>
            <a:fld id="{55C22DE4-5BF7-44DB-B94E-E7D15C4DAE96}" type="datetime1">
              <a:rPr lang="zh-TW" altLang="en-US" smtClean="0"/>
              <a:t>2025/9/1</a:t>
            </a:fld>
            <a:endParaRPr lang="zh-TW" altLang="en-US"/>
          </a:p>
        </p:txBody>
      </p:sp>
      <p:sp>
        <p:nvSpPr>
          <p:cNvPr id="6" name="投影片編號版面配置區 5">
            <a:extLst>
              <a:ext uri="{FF2B5EF4-FFF2-40B4-BE49-F238E27FC236}">
                <a16:creationId xmlns:a16="http://schemas.microsoft.com/office/drawing/2014/main" id="{6AA09541-7ECA-173B-262A-2B71DD9E090D}"/>
              </a:ext>
            </a:extLst>
          </p:cNvPr>
          <p:cNvSpPr>
            <a:spLocks noGrp="1"/>
          </p:cNvSpPr>
          <p:nvPr>
            <p:ph type="sldNum" sz="quarter" idx="5"/>
          </p:nvPr>
        </p:nvSpPr>
        <p:spPr/>
        <p:txBody>
          <a:bodyPr/>
          <a:lstStyle/>
          <a:p>
            <a:fld id="{4C41286E-E444-449B-BB11-697766D4B856}" type="slidenum">
              <a:rPr lang="zh-TW" altLang="en-US" smtClean="0"/>
              <a:t>44</a:t>
            </a:fld>
            <a:endParaRPr lang="zh-TW" altLang="en-US"/>
          </a:p>
        </p:txBody>
      </p:sp>
    </p:spTree>
    <p:extLst>
      <p:ext uri="{BB962C8B-B14F-4D97-AF65-F5344CB8AC3E}">
        <p14:creationId xmlns:p14="http://schemas.microsoft.com/office/powerpoint/2010/main" val="7153252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3D12EE-C481-5174-E21F-0A150F8A11BD}"/>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1B5DDE79-5B9C-C318-34C9-E6ECCF8D8E9E}"/>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7650A8DF-334F-C24C-3E1D-A01E9B868992}"/>
              </a:ext>
            </a:extLst>
          </p:cNvPr>
          <p:cNvSpPr>
            <a:spLocks noGrp="1"/>
          </p:cNvSpPr>
          <p:nvPr>
            <p:ph type="body" idx="1"/>
          </p:nvPr>
        </p:nvSpPr>
        <p:spPr/>
        <p:txBody>
          <a:bodyPr/>
          <a:lstStyle/>
          <a:p>
            <a:endParaRPr lang="zh-TW" altLang="en-US" dirty="0"/>
          </a:p>
        </p:txBody>
      </p:sp>
      <p:sp>
        <p:nvSpPr>
          <p:cNvPr id="4" name="頁首版面配置區 3">
            <a:extLst>
              <a:ext uri="{FF2B5EF4-FFF2-40B4-BE49-F238E27FC236}">
                <a16:creationId xmlns:a16="http://schemas.microsoft.com/office/drawing/2014/main" id="{C6D2A463-792E-686E-017F-350F86CB03B5}"/>
              </a:ext>
            </a:extLst>
          </p:cNvPr>
          <p:cNvSpPr>
            <a:spLocks noGrp="1"/>
          </p:cNvSpPr>
          <p:nvPr>
            <p:ph type="hdr" sz="quarter"/>
          </p:nvPr>
        </p:nvSpPr>
        <p:spPr/>
        <p:txBody>
          <a:bodyPr/>
          <a:lstStyle/>
          <a:p>
            <a:endParaRPr lang="zh-TW" altLang="en-US"/>
          </a:p>
        </p:txBody>
      </p:sp>
      <p:sp>
        <p:nvSpPr>
          <p:cNvPr id="5" name="日期版面配置區 4">
            <a:extLst>
              <a:ext uri="{FF2B5EF4-FFF2-40B4-BE49-F238E27FC236}">
                <a16:creationId xmlns:a16="http://schemas.microsoft.com/office/drawing/2014/main" id="{2761E7DB-531F-3576-E184-3D68FA6081BC}"/>
              </a:ext>
            </a:extLst>
          </p:cNvPr>
          <p:cNvSpPr>
            <a:spLocks noGrp="1"/>
          </p:cNvSpPr>
          <p:nvPr>
            <p:ph type="dt" idx="1"/>
          </p:nvPr>
        </p:nvSpPr>
        <p:spPr/>
        <p:txBody>
          <a:bodyPr/>
          <a:lstStyle/>
          <a:p>
            <a:fld id="{55C22DE4-5BF7-44DB-B94E-E7D15C4DAE96}" type="datetime1">
              <a:rPr lang="zh-TW" altLang="en-US" smtClean="0"/>
              <a:t>2025/9/1</a:t>
            </a:fld>
            <a:endParaRPr lang="zh-TW" altLang="en-US"/>
          </a:p>
        </p:txBody>
      </p:sp>
      <p:sp>
        <p:nvSpPr>
          <p:cNvPr id="6" name="投影片編號版面配置區 5">
            <a:extLst>
              <a:ext uri="{FF2B5EF4-FFF2-40B4-BE49-F238E27FC236}">
                <a16:creationId xmlns:a16="http://schemas.microsoft.com/office/drawing/2014/main" id="{557B0C43-71E8-5920-AECC-64291D1AEDB4}"/>
              </a:ext>
            </a:extLst>
          </p:cNvPr>
          <p:cNvSpPr>
            <a:spLocks noGrp="1"/>
          </p:cNvSpPr>
          <p:nvPr>
            <p:ph type="sldNum" sz="quarter" idx="5"/>
          </p:nvPr>
        </p:nvSpPr>
        <p:spPr/>
        <p:txBody>
          <a:bodyPr/>
          <a:lstStyle/>
          <a:p>
            <a:fld id="{4C41286E-E444-449B-BB11-697766D4B856}" type="slidenum">
              <a:rPr lang="zh-TW" altLang="en-US" smtClean="0"/>
              <a:t>46</a:t>
            </a:fld>
            <a:endParaRPr lang="zh-TW" altLang="en-US"/>
          </a:p>
        </p:txBody>
      </p:sp>
    </p:spTree>
    <p:extLst>
      <p:ext uri="{BB962C8B-B14F-4D97-AF65-F5344CB8AC3E}">
        <p14:creationId xmlns:p14="http://schemas.microsoft.com/office/powerpoint/2010/main" val="379867263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05A0E7-DA9A-7626-BECB-1054994D60F4}"/>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7B53A718-1D11-FF4F-2AB8-DC2D476EDA8A}"/>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C6EE86EE-D956-F75F-BDB2-D8DE429D759B}"/>
              </a:ext>
            </a:extLst>
          </p:cNvPr>
          <p:cNvSpPr>
            <a:spLocks noGrp="1"/>
          </p:cNvSpPr>
          <p:nvPr>
            <p:ph type="body" idx="1"/>
          </p:nvPr>
        </p:nvSpPr>
        <p:spPr/>
        <p:txBody>
          <a:bodyPr/>
          <a:lstStyle/>
          <a:p>
            <a:endParaRPr lang="zh-TW" altLang="en-US" dirty="0"/>
          </a:p>
        </p:txBody>
      </p:sp>
      <p:sp>
        <p:nvSpPr>
          <p:cNvPr id="4" name="頁首版面配置區 3">
            <a:extLst>
              <a:ext uri="{FF2B5EF4-FFF2-40B4-BE49-F238E27FC236}">
                <a16:creationId xmlns:a16="http://schemas.microsoft.com/office/drawing/2014/main" id="{FAFE760E-54B8-A5D9-AA9B-8D887ED18D8F}"/>
              </a:ext>
            </a:extLst>
          </p:cNvPr>
          <p:cNvSpPr>
            <a:spLocks noGrp="1"/>
          </p:cNvSpPr>
          <p:nvPr>
            <p:ph type="hdr" sz="quarter"/>
          </p:nvPr>
        </p:nvSpPr>
        <p:spPr/>
        <p:txBody>
          <a:bodyPr/>
          <a:lstStyle/>
          <a:p>
            <a:endParaRPr lang="zh-TW" altLang="en-US"/>
          </a:p>
        </p:txBody>
      </p:sp>
      <p:sp>
        <p:nvSpPr>
          <p:cNvPr id="5" name="日期版面配置區 4">
            <a:extLst>
              <a:ext uri="{FF2B5EF4-FFF2-40B4-BE49-F238E27FC236}">
                <a16:creationId xmlns:a16="http://schemas.microsoft.com/office/drawing/2014/main" id="{B0C7BC5B-E142-CB16-D3EA-FC9BAFF87849}"/>
              </a:ext>
            </a:extLst>
          </p:cNvPr>
          <p:cNvSpPr>
            <a:spLocks noGrp="1"/>
          </p:cNvSpPr>
          <p:nvPr>
            <p:ph type="dt" idx="1"/>
          </p:nvPr>
        </p:nvSpPr>
        <p:spPr/>
        <p:txBody>
          <a:bodyPr/>
          <a:lstStyle/>
          <a:p>
            <a:fld id="{55C22DE4-5BF7-44DB-B94E-E7D15C4DAE96}" type="datetime1">
              <a:rPr lang="zh-TW" altLang="en-US" smtClean="0"/>
              <a:t>2025/9/1</a:t>
            </a:fld>
            <a:endParaRPr lang="zh-TW" altLang="en-US"/>
          </a:p>
        </p:txBody>
      </p:sp>
      <p:sp>
        <p:nvSpPr>
          <p:cNvPr id="6" name="投影片編號版面配置區 5">
            <a:extLst>
              <a:ext uri="{FF2B5EF4-FFF2-40B4-BE49-F238E27FC236}">
                <a16:creationId xmlns:a16="http://schemas.microsoft.com/office/drawing/2014/main" id="{646784F0-CFC9-4B8A-CCAA-442DDD9CAF16}"/>
              </a:ext>
            </a:extLst>
          </p:cNvPr>
          <p:cNvSpPr>
            <a:spLocks noGrp="1"/>
          </p:cNvSpPr>
          <p:nvPr>
            <p:ph type="sldNum" sz="quarter" idx="5"/>
          </p:nvPr>
        </p:nvSpPr>
        <p:spPr/>
        <p:txBody>
          <a:bodyPr/>
          <a:lstStyle/>
          <a:p>
            <a:fld id="{4C41286E-E444-449B-BB11-697766D4B856}" type="slidenum">
              <a:rPr lang="zh-TW" altLang="en-US" smtClean="0"/>
              <a:t>47</a:t>
            </a:fld>
            <a:endParaRPr lang="zh-TW" altLang="en-US"/>
          </a:p>
        </p:txBody>
      </p:sp>
    </p:spTree>
    <p:extLst>
      <p:ext uri="{BB962C8B-B14F-4D97-AF65-F5344CB8AC3E}">
        <p14:creationId xmlns:p14="http://schemas.microsoft.com/office/powerpoint/2010/main" val="159947405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3296B0-9C94-2CAF-C06F-64668CCF4D9E}"/>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88530272-7170-3DD8-6A9A-74B16F1B619D}"/>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812DC55E-58A3-FE29-9BFE-6D32B74FCB75}"/>
              </a:ext>
            </a:extLst>
          </p:cNvPr>
          <p:cNvSpPr>
            <a:spLocks noGrp="1"/>
          </p:cNvSpPr>
          <p:nvPr>
            <p:ph type="body" idx="1"/>
          </p:nvPr>
        </p:nvSpPr>
        <p:spPr/>
        <p:txBody>
          <a:bodyPr/>
          <a:lstStyle/>
          <a:p>
            <a:endParaRPr lang="zh-TW" altLang="en-US" dirty="0"/>
          </a:p>
        </p:txBody>
      </p:sp>
      <p:sp>
        <p:nvSpPr>
          <p:cNvPr id="4" name="頁首版面配置區 3">
            <a:extLst>
              <a:ext uri="{FF2B5EF4-FFF2-40B4-BE49-F238E27FC236}">
                <a16:creationId xmlns:a16="http://schemas.microsoft.com/office/drawing/2014/main" id="{363B3B59-FDD9-DB4A-E2A6-1AC057BADB99}"/>
              </a:ext>
            </a:extLst>
          </p:cNvPr>
          <p:cNvSpPr>
            <a:spLocks noGrp="1"/>
          </p:cNvSpPr>
          <p:nvPr>
            <p:ph type="hdr" sz="quarter"/>
          </p:nvPr>
        </p:nvSpPr>
        <p:spPr/>
        <p:txBody>
          <a:bodyPr/>
          <a:lstStyle/>
          <a:p>
            <a:endParaRPr lang="zh-TW" altLang="en-US"/>
          </a:p>
        </p:txBody>
      </p:sp>
      <p:sp>
        <p:nvSpPr>
          <p:cNvPr id="5" name="日期版面配置區 4">
            <a:extLst>
              <a:ext uri="{FF2B5EF4-FFF2-40B4-BE49-F238E27FC236}">
                <a16:creationId xmlns:a16="http://schemas.microsoft.com/office/drawing/2014/main" id="{2F6E2EC6-2678-B8F1-51CA-433808FD531F}"/>
              </a:ext>
            </a:extLst>
          </p:cNvPr>
          <p:cNvSpPr>
            <a:spLocks noGrp="1"/>
          </p:cNvSpPr>
          <p:nvPr>
            <p:ph type="dt" idx="1"/>
          </p:nvPr>
        </p:nvSpPr>
        <p:spPr/>
        <p:txBody>
          <a:bodyPr/>
          <a:lstStyle/>
          <a:p>
            <a:fld id="{55C22DE4-5BF7-44DB-B94E-E7D15C4DAE96}" type="datetime1">
              <a:rPr lang="zh-TW" altLang="en-US" smtClean="0"/>
              <a:t>2025/9/1</a:t>
            </a:fld>
            <a:endParaRPr lang="zh-TW" altLang="en-US"/>
          </a:p>
        </p:txBody>
      </p:sp>
      <p:sp>
        <p:nvSpPr>
          <p:cNvPr id="6" name="投影片編號版面配置區 5">
            <a:extLst>
              <a:ext uri="{FF2B5EF4-FFF2-40B4-BE49-F238E27FC236}">
                <a16:creationId xmlns:a16="http://schemas.microsoft.com/office/drawing/2014/main" id="{4FB91B75-4404-98BE-DE09-9EF4E7EA946D}"/>
              </a:ext>
            </a:extLst>
          </p:cNvPr>
          <p:cNvSpPr>
            <a:spLocks noGrp="1"/>
          </p:cNvSpPr>
          <p:nvPr>
            <p:ph type="sldNum" sz="quarter" idx="5"/>
          </p:nvPr>
        </p:nvSpPr>
        <p:spPr/>
        <p:txBody>
          <a:bodyPr/>
          <a:lstStyle/>
          <a:p>
            <a:fld id="{4C41286E-E444-449B-BB11-697766D4B856}" type="slidenum">
              <a:rPr lang="zh-TW" altLang="en-US" smtClean="0"/>
              <a:t>48</a:t>
            </a:fld>
            <a:endParaRPr lang="zh-TW" altLang="en-US"/>
          </a:p>
        </p:txBody>
      </p:sp>
    </p:spTree>
    <p:extLst>
      <p:ext uri="{BB962C8B-B14F-4D97-AF65-F5344CB8AC3E}">
        <p14:creationId xmlns:p14="http://schemas.microsoft.com/office/powerpoint/2010/main" val="149516949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189AA5-060B-DC86-BA25-602F9DDC57A6}"/>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BE6749DB-61B0-4E55-7037-6E97EA9B6BDC}"/>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ABC7434F-E802-73A2-C9F6-724EF0B37A13}"/>
              </a:ext>
            </a:extLst>
          </p:cNvPr>
          <p:cNvSpPr>
            <a:spLocks noGrp="1"/>
          </p:cNvSpPr>
          <p:nvPr>
            <p:ph type="body" idx="1"/>
          </p:nvPr>
        </p:nvSpPr>
        <p:spPr/>
        <p:txBody>
          <a:bodyPr/>
          <a:lstStyle/>
          <a:p>
            <a:endParaRPr lang="zh-TW" altLang="en-US" dirty="0"/>
          </a:p>
        </p:txBody>
      </p:sp>
      <p:sp>
        <p:nvSpPr>
          <p:cNvPr id="4" name="頁首版面配置區 3">
            <a:extLst>
              <a:ext uri="{FF2B5EF4-FFF2-40B4-BE49-F238E27FC236}">
                <a16:creationId xmlns:a16="http://schemas.microsoft.com/office/drawing/2014/main" id="{8B528F30-3675-5959-1754-EFB35FFEE625}"/>
              </a:ext>
            </a:extLst>
          </p:cNvPr>
          <p:cNvSpPr>
            <a:spLocks noGrp="1"/>
          </p:cNvSpPr>
          <p:nvPr>
            <p:ph type="hdr" sz="quarter"/>
          </p:nvPr>
        </p:nvSpPr>
        <p:spPr/>
        <p:txBody>
          <a:bodyPr/>
          <a:lstStyle/>
          <a:p>
            <a:endParaRPr lang="zh-TW" altLang="en-US"/>
          </a:p>
        </p:txBody>
      </p:sp>
      <p:sp>
        <p:nvSpPr>
          <p:cNvPr id="5" name="日期版面配置區 4">
            <a:extLst>
              <a:ext uri="{FF2B5EF4-FFF2-40B4-BE49-F238E27FC236}">
                <a16:creationId xmlns:a16="http://schemas.microsoft.com/office/drawing/2014/main" id="{330A6AED-721F-4BAF-663E-9F3581B5F47F}"/>
              </a:ext>
            </a:extLst>
          </p:cNvPr>
          <p:cNvSpPr>
            <a:spLocks noGrp="1"/>
          </p:cNvSpPr>
          <p:nvPr>
            <p:ph type="dt" idx="1"/>
          </p:nvPr>
        </p:nvSpPr>
        <p:spPr/>
        <p:txBody>
          <a:bodyPr/>
          <a:lstStyle/>
          <a:p>
            <a:fld id="{55C22DE4-5BF7-44DB-B94E-E7D15C4DAE96}" type="datetime1">
              <a:rPr lang="zh-TW" altLang="en-US" smtClean="0"/>
              <a:t>2025/9/1</a:t>
            </a:fld>
            <a:endParaRPr lang="zh-TW" altLang="en-US"/>
          </a:p>
        </p:txBody>
      </p:sp>
      <p:sp>
        <p:nvSpPr>
          <p:cNvPr id="6" name="投影片編號版面配置區 5">
            <a:extLst>
              <a:ext uri="{FF2B5EF4-FFF2-40B4-BE49-F238E27FC236}">
                <a16:creationId xmlns:a16="http://schemas.microsoft.com/office/drawing/2014/main" id="{5A97D774-F65C-EB9D-297B-917ADBF036D7}"/>
              </a:ext>
            </a:extLst>
          </p:cNvPr>
          <p:cNvSpPr>
            <a:spLocks noGrp="1"/>
          </p:cNvSpPr>
          <p:nvPr>
            <p:ph type="sldNum" sz="quarter" idx="5"/>
          </p:nvPr>
        </p:nvSpPr>
        <p:spPr/>
        <p:txBody>
          <a:bodyPr/>
          <a:lstStyle/>
          <a:p>
            <a:fld id="{4C41286E-E444-449B-BB11-697766D4B856}" type="slidenum">
              <a:rPr lang="zh-TW" altLang="en-US" smtClean="0"/>
              <a:t>49</a:t>
            </a:fld>
            <a:endParaRPr lang="zh-TW" altLang="en-US"/>
          </a:p>
        </p:txBody>
      </p:sp>
    </p:spTree>
    <p:extLst>
      <p:ext uri="{BB962C8B-B14F-4D97-AF65-F5344CB8AC3E}">
        <p14:creationId xmlns:p14="http://schemas.microsoft.com/office/powerpoint/2010/main" val="27577077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9D64FC-9A88-908F-2844-F66596F1DD84}"/>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F93A3097-6009-31D4-8B42-3E49BC2D2C42}"/>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8F3B7017-255A-B818-00BE-6A5070D7D4B2}"/>
              </a:ext>
            </a:extLst>
          </p:cNvPr>
          <p:cNvSpPr>
            <a:spLocks noGrp="1"/>
          </p:cNvSpPr>
          <p:nvPr>
            <p:ph type="body" idx="1"/>
          </p:nvPr>
        </p:nvSpPr>
        <p:spPr/>
        <p:txBody>
          <a:bodyPr/>
          <a:lstStyle/>
          <a:p>
            <a:endParaRPr lang="zh-TW" altLang="en-US" dirty="0"/>
          </a:p>
        </p:txBody>
      </p:sp>
      <p:sp>
        <p:nvSpPr>
          <p:cNvPr id="4" name="頁首版面配置區 3">
            <a:extLst>
              <a:ext uri="{FF2B5EF4-FFF2-40B4-BE49-F238E27FC236}">
                <a16:creationId xmlns:a16="http://schemas.microsoft.com/office/drawing/2014/main" id="{33BDFB82-F169-6A28-F76A-81587C389A24}"/>
              </a:ext>
            </a:extLst>
          </p:cNvPr>
          <p:cNvSpPr>
            <a:spLocks noGrp="1"/>
          </p:cNvSpPr>
          <p:nvPr>
            <p:ph type="hdr" sz="quarter"/>
          </p:nvPr>
        </p:nvSpPr>
        <p:spPr/>
        <p:txBody>
          <a:bodyPr/>
          <a:lstStyle/>
          <a:p>
            <a:endParaRPr lang="zh-TW" altLang="en-US"/>
          </a:p>
        </p:txBody>
      </p:sp>
      <p:sp>
        <p:nvSpPr>
          <p:cNvPr id="5" name="日期版面配置區 4">
            <a:extLst>
              <a:ext uri="{FF2B5EF4-FFF2-40B4-BE49-F238E27FC236}">
                <a16:creationId xmlns:a16="http://schemas.microsoft.com/office/drawing/2014/main" id="{E6DA774A-0DAD-70D3-F288-D5B85F25B3AB}"/>
              </a:ext>
            </a:extLst>
          </p:cNvPr>
          <p:cNvSpPr>
            <a:spLocks noGrp="1"/>
          </p:cNvSpPr>
          <p:nvPr>
            <p:ph type="dt" idx="1"/>
          </p:nvPr>
        </p:nvSpPr>
        <p:spPr/>
        <p:txBody>
          <a:bodyPr/>
          <a:lstStyle/>
          <a:p>
            <a:fld id="{55C22DE4-5BF7-44DB-B94E-E7D15C4DAE96}" type="datetime1">
              <a:rPr lang="zh-TW" altLang="en-US" smtClean="0"/>
              <a:t>2025/9/1</a:t>
            </a:fld>
            <a:endParaRPr lang="zh-TW" altLang="en-US"/>
          </a:p>
        </p:txBody>
      </p:sp>
      <p:sp>
        <p:nvSpPr>
          <p:cNvPr id="6" name="投影片編號版面配置區 5">
            <a:extLst>
              <a:ext uri="{FF2B5EF4-FFF2-40B4-BE49-F238E27FC236}">
                <a16:creationId xmlns:a16="http://schemas.microsoft.com/office/drawing/2014/main" id="{15FBA492-E603-EBCB-B58A-FADED3653D25}"/>
              </a:ext>
            </a:extLst>
          </p:cNvPr>
          <p:cNvSpPr>
            <a:spLocks noGrp="1"/>
          </p:cNvSpPr>
          <p:nvPr>
            <p:ph type="sldNum" sz="quarter" idx="5"/>
          </p:nvPr>
        </p:nvSpPr>
        <p:spPr/>
        <p:txBody>
          <a:bodyPr/>
          <a:lstStyle/>
          <a:p>
            <a:fld id="{4C41286E-E444-449B-BB11-697766D4B856}" type="slidenum">
              <a:rPr lang="zh-TW" altLang="en-US" smtClean="0"/>
              <a:t>7</a:t>
            </a:fld>
            <a:endParaRPr lang="zh-TW" altLang="en-US"/>
          </a:p>
        </p:txBody>
      </p:sp>
    </p:spTree>
    <p:extLst>
      <p:ext uri="{BB962C8B-B14F-4D97-AF65-F5344CB8AC3E}">
        <p14:creationId xmlns:p14="http://schemas.microsoft.com/office/powerpoint/2010/main" val="21738419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2F4BFD-BB04-271D-29CA-BBAA6A97ABD9}"/>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49AEB89D-D870-7F21-72D2-A068E4E79946}"/>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089709B8-F49E-5D33-2BF8-173C20562505}"/>
              </a:ext>
            </a:extLst>
          </p:cNvPr>
          <p:cNvSpPr>
            <a:spLocks noGrp="1"/>
          </p:cNvSpPr>
          <p:nvPr>
            <p:ph type="body" idx="1"/>
          </p:nvPr>
        </p:nvSpPr>
        <p:spPr/>
        <p:txBody>
          <a:bodyPr/>
          <a:lstStyle/>
          <a:p>
            <a:endParaRPr lang="zh-TW" altLang="en-US" dirty="0"/>
          </a:p>
        </p:txBody>
      </p:sp>
      <p:sp>
        <p:nvSpPr>
          <p:cNvPr id="4" name="頁首版面配置區 3">
            <a:extLst>
              <a:ext uri="{FF2B5EF4-FFF2-40B4-BE49-F238E27FC236}">
                <a16:creationId xmlns:a16="http://schemas.microsoft.com/office/drawing/2014/main" id="{D4FF2289-E680-B9F0-2E14-5C27BE7CECD4}"/>
              </a:ext>
            </a:extLst>
          </p:cNvPr>
          <p:cNvSpPr>
            <a:spLocks noGrp="1"/>
          </p:cNvSpPr>
          <p:nvPr>
            <p:ph type="hdr" sz="quarter"/>
          </p:nvPr>
        </p:nvSpPr>
        <p:spPr/>
        <p:txBody>
          <a:bodyPr/>
          <a:lstStyle/>
          <a:p>
            <a:endParaRPr lang="zh-TW" altLang="en-US"/>
          </a:p>
        </p:txBody>
      </p:sp>
      <p:sp>
        <p:nvSpPr>
          <p:cNvPr id="5" name="日期版面配置區 4">
            <a:extLst>
              <a:ext uri="{FF2B5EF4-FFF2-40B4-BE49-F238E27FC236}">
                <a16:creationId xmlns:a16="http://schemas.microsoft.com/office/drawing/2014/main" id="{8E2E620B-DC3C-E7C9-DDF1-04170F5FF9DF}"/>
              </a:ext>
            </a:extLst>
          </p:cNvPr>
          <p:cNvSpPr>
            <a:spLocks noGrp="1"/>
          </p:cNvSpPr>
          <p:nvPr>
            <p:ph type="dt" idx="1"/>
          </p:nvPr>
        </p:nvSpPr>
        <p:spPr/>
        <p:txBody>
          <a:bodyPr/>
          <a:lstStyle/>
          <a:p>
            <a:fld id="{55C22DE4-5BF7-44DB-B94E-E7D15C4DAE96}" type="datetime1">
              <a:rPr lang="zh-TW" altLang="en-US" smtClean="0"/>
              <a:t>2025/9/1</a:t>
            </a:fld>
            <a:endParaRPr lang="zh-TW" altLang="en-US"/>
          </a:p>
        </p:txBody>
      </p:sp>
      <p:sp>
        <p:nvSpPr>
          <p:cNvPr id="6" name="投影片編號版面配置區 5">
            <a:extLst>
              <a:ext uri="{FF2B5EF4-FFF2-40B4-BE49-F238E27FC236}">
                <a16:creationId xmlns:a16="http://schemas.microsoft.com/office/drawing/2014/main" id="{729D0611-5E6F-8B2E-D03C-7A92A2B9413C}"/>
              </a:ext>
            </a:extLst>
          </p:cNvPr>
          <p:cNvSpPr>
            <a:spLocks noGrp="1"/>
          </p:cNvSpPr>
          <p:nvPr>
            <p:ph type="sldNum" sz="quarter" idx="5"/>
          </p:nvPr>
        </p:nvSpPr>
        <p:spPr/>
        <p:txBody>
          <a:bodyPr/>
          <a:lstStyle/>
          <a:p>
            <a:fld id="{4C41286E-E444-449B-BB11-697766D4B856}" type="slidenum">
              <a:rPr lang="zh-TW" altLang="en-US" smtClean="0"/>
              <a:t>8</a:t>
            </a:fld>
            <a:endParaRPr lang="zh-TW" altLang="en-US"/>
          </a:p>
        </p:txBody>
      </p:sp>
    </p:spTree>
    <p:extLst>
      <p:ext uri="{BB962C8B-B14F-4D97-AF65-F5344CB8AC3E}">
        <p14:creationId xmlns:p14="http://schemas.microsoft.com/office/powerpoint/2010/main" val="16885838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編／解碼雙方事先約定，從完整的 </a:t>
            </a:r>
            <a:r>
              <a:rPr lang="en-US" altLang="zh-TW" dirty="0"/>
              <a:t>LDPC codeword </a:t>
            </a:r>
            <a:r>
              <a:rPr lang="zh-TW" altLang="en-US" dirty="0"/>
              <a:t>中「移除」某些位元，不予傳送。</a:t>
            </a:r>
          </a:p>
          <a:p>
            <a:r>
              <a:rPr lang="zh-TW" altLang="en-US" dirty="0"/>
              <a:t>透過調整被 </a:t>
            </a:r>
            <a:r>
              <a:rPr lang="en-US" altLang="zh-TW" dirty="0"/>
              <a:t>puncture </a:t>
            </a:r>
            <a:r>
              <a:rPr lang="zh-TW" altLang="en-US" dirty="0"/>
              <a:t>的位元數量，可以在同一套 </a:t>
            </a:r>
            <a:r>
              <a:rPr lang="en-US" altLang="zh-TW" dirty="0"/>
              <a:t>LDPC code </a:t>
            </a:r>
            <a:r>
              <a:rPr lang="zh-TW" altLang="en-US" dirty="0"/>
              <a:t>下動態改變傳輸長度：</a:t>
            </a:r>
          </a:p>
          <a:p>
            <a:r>
              <a:rPr lang="zh-TW" altLang="en-US" dirty="0"/>
              <a:t>通道近乎無噪聲時，只傳送原始資訊位元；</a:t>
            </a:r>
          </a:p>
          <a:p>
            <a:r>
              <a:rPr lang="zh-TW" altLang="en-US" dirty="0"/>
              <a:t>通道有中度噪聲時，傳送少量</a:t>
            </a:r>
            <a:r>
              <a:rPr lang="en-US" altLang="zh-TW" b="1" dirty="0"/>
              <a:t>redundancy bits</a:t>
            </a:r>
            <a:r>
              <a:rPr lang="en-US" altLang="zh-TW" dirty="0"/>
              <a:t> </a:t>
            </a:r>
            <a:r>
              <a:rPr lang="zh-TW" altLang="en-US" dirty="0"/>
              <a:t>。</a:t>
            </a:r>
          </a:p>
          <a:p>
            <a:r>
              <a:rPr lang="zh-TW" altLang="en-US" dirty="0"/>
              <a:t>通道噪聲嚴重時，傳送更多</a:t>
            </a:r>
            <a:r>
              <a:rPr lang="en-US" altLang="zh-TW" b="1" dirty="0"/>
              <a:t>redundancy bits</a:t>
            </a:r>
            <a:r>
              <a:rPr lang="en-US" altLang="zh-TW" dirty="0"/>
              <a:t> </a:t>
            </a:r>
            <a:r>
              <a:rPr lang="zh-TW" altLang="en-US" dirty="0"/>
              <a:t>。</a:t>
            </a:r>
          </a:p>
          <a:p>
            <a:r>
              <a:rPr lang="zh-TW" altLang="en-US" dirty="0"/>
              <a:t>這樣做免除為不同碼長重設多組 </a:t>
            </a:r>
            <a:r>
              <a:rPr lang="en-US" altLang="zh-TW" dirty="0"/>
              <a:t>LDPC code </a:t>
            </a:r>
            <a:r>
              <a:rPr lang="zh-TW" altLang="en-US" dirty="0"/>
              <a:t>的麻煩，但會帶來一定的性能損失。</a:t>
            </a:r>
          </a:p>
        </p:txBody>
      </p:sp>
      <p:sp>
        <p:nvSpPr>
          <p:cNvPr id="4" name="頁首版面配置區 3"/>
          <p:cNvSpPr>
            <a:spLocks noGrp="1"/>
          </p:cNvSpPr>
          <p:nvPr>
            <p:ph type="hdr" sz="quarter"/>
          </p:nvPr>
        </p:nvSpPr>
        <p:spPr/>
        <p:txBody>
          <a:bodyPr/>
          <a:lstStyle/>
          <a:p>
            <a:endParaRPr lang="zh-TW" altLang="en-US"/>
          </a:p>
        </p:txBody>
      </p:sp>
      <p:sp>
        <p:nvSpPr>
          <p:cNvPr id="5" name="日期版面配置區 4"/>
          <p:cNvSpPr>
            <a:spLocks noGrp="1"/>
          </p:cNvSpPr>
          <p:nvPr>
            <p:ph type="dt" idx="1"/>
          </p:nvPr>
        </p:nvSpPr>
        <p:spPr/>
        <p:txBody>
          <a:bodyPr/>
          <a:lstStyle/>
          <a:p>
            <a:fld id="{55C22DE4-5BF7-44DB-B94E-E7D15C4DAE96}" type="datetime1">
              <a:rPr lang="zh-TW" altLang="en-US" smtClean="0"/>
              <a:t>2025/9/1</a:t>
            </a:fld>
            <a:endParaRPr lang="zh-TW" altLang="en-US"/>
          </a:p>
        </p:txBody>
      </p:sp>
      <p:sp>
        <p:nvSpPr>
          <p:cNvPr id="6" name="投影片編號版面配置區 5"/>
          <p:cNvSpPr>
            <a:spLocks noGrp="1"/>
          </p:cNvSpPr>
          <p:nvPr>
            <p:ph type="sldNum" sz="quarter" idx="5"/>
          </p:nvPr>
        </p:nvSpPr>
        <p:spPr/>
        <p:txBody>
          <a:bodyPr/>
          <a:lstStyle/>
          <a:p>
            <a:fld id="{4C41286E-E444-449B-BB11-697766D4B856}" type="slidenum">
              <a:rPr lang="zh-TW" altLang="en-US" smtClean="0"/>
              <a:t>10</a:t>
            </a:fld>
            <a:endParaRPr lang="zh-TW" altLang="en-US"/>
          </a:p>
        </p:txBody>
      </p:sp>
    </p:spTree>
    <p:extLst>
      <p:ext uri="{BB962C8B-B14F-4D97-AF65-F5344CB8AC3E}">
        <p14:creationId xmlns:p14="http://schemas.microsoft.com/office/powerpoint/2010/main" val="8994303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F6636C-80F8-D9FA-9BFD-6A64D4D106D2}"/>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736A58C8-A1E8-AC48-F2DD-FE420DEA3709}"/>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8A65A9CA-DD2C-A632-36E5-2052ADC3C988}"/>
              </a:ext>
            </a:extLst>
          </p:cNvPr>
          <p:cNvSpPr>
            <a:spLocks noGrp="1"/>
          </p:cNvSpPr>
          <p:nvPr>
            <p:ph type="body" idx="1"/>
          </p:nvPr>
        </p:nvSpPr>
        <p:spPr/>
        <p:txBody>
          <a:bodyPr/>
          <a:lstStyle/>
          <a:p>
            <a:r>
              <a:rPr lang="zh-TW" altLang="en-US" dirty="0"/>
              <a:t>介紹</a:t>
            </a:r>
            <a:r>
              <a:rPr lang="en-US" altLang="zh-TW" dirty="0"/>
              <a:t>SR</a:t>
            </a:r>
            <a:r>
              <a:rPr lang="zh-TW" altLang="en-US" dirty="0"/>
              <a:t>的概念，一個</a:t>
            </a:r>
            <a:r>
              <a:rPr lang="en-US" altLang="zh-TW" dirty="0"/>
              <a:t>Puncture</a:t>
            </a:r>
            <a:r>
              <a:rPr lang="zh-TW" altLang="en-US" dirty="0"/>
              <a:t>的</a:t>
            </a:r>
            <a:r>
              <a:rPr lang="en-US" altLang="zh-TW" dirty="0" err="1"/>
              <a:t>vn</a:t>
            </a:r>
            <a:r>
              <a:rPr lang="en-US" altLang="zh-TW" dirty="0"/>
              <a:t> node</a:t>
            </a:r>
            <a:r>
              <a:rPr lang="zh-TW" altLang="en-US" dirty="0"/>
              <a:t>能在第</a:t>
            </a:r>
            <a:r>
              <a:rPr lang="en-US" altLang="zh-TW" dirty="0"/>
              <a:t>k</a:t>
            </a:r>
            <a:r>
              <a:rPr lang="zh-TW" altLang="en-US" dirty="0"/>
              <a:t>次接收到完整的訊息，就稱那個</a:t>
            </a:r>
            <a:r>
              <a:rPr lang="en-US" altLang="zh-TW" dirty="0"/>
              <a:t>puncture </a:t>
            </a:r>
            <a:r>
              <a:rPr lang="en-US" altLang="zh-TW" dirty="0" err="1"/>
              <a:t>vn</a:t>
            </a:r>
            <a:r>
              <a:rPr lang="en-US" altLang="zh-TW" dirty="0"/>
              <a:t> </a:t>
            </a:r>
            <a:r>
              <a:rPr lang="zh-TW" altLang="en-US" dirty="0"/>
              <a:t>為 </a:t>
            </a:r>
            <a:r>
              <a:rPr lang="en-US" altLang="zh-TW" dirty="0"/>
              <a:t>k-</a:t>
            </a:r>
            <a:r>
              <a:rPr lang="en-US" altLang="zh-TW" dirty="0" err="1"/>
              <a:t>sr</a:t>
            </a:r>
            <a:r>
              <a:rPr lang="en-US" altLang="zh-TW" dirty="0"/>
              <a:t> node</a:t>
            </a:r>
            <a:r>
              <a:rPr lang="zh-TW" altLang="en-US" dirty="0"/>
              <a:t>。看右圖例子。</a:t>
            </a:r>
            <a:br>
              <a:rPr lang="en-US" altLang="zh-TW" dirty="0"/>
            </a:br>
            <a:br>
              <a:rPr lang="en-US" altLang="zh-TW" dirty="0"/>
            </a:br>
            <a:r>
              <a:rPr lang="zh-TW" altLang="en-US" dirty="0"/>
              <a:t>一個</a:t>
            </a:r>
            <a:r>
              <a:rPr lang="en-US" altLang="zh-TW" dirty="0"/>
              <a:t>puncture</a:t>
            </a:r>
            <a:r>
              <a:rPr lang="zh-TW" altLang="en-US" dirty="0"/>
              <a:t>掉的</a:t>
            </a:r>
            <a:r>
              <a:rPr lang="en-US" altLang="zh-TW" dirty="0" err="1"/>
              <a:t>vn</a:t>
            </a:r>
            <a:r>
              <a:rPr lang="en-US" altLang="zh-TW" dirty="0"/>
              <a:t> node</a:t>
            </a:r>
            <a:r>
              <a:rPr lang="zh-TW" altLang="en-US" dirty="0"/>
              <a:t>只需要一個</a:t>
            </a:r>
            <a:r>
              <a:rPr lang="en-US" altLang="zh-TW" dirty="0"/>
              <a:t>check node(</a:t>
            </a:r>
            <a:r>
              <a:rPr lang="zh-TW" altLang="en-US" dirty="0"/>
              <a:t>給他完整訊息即可</a:t>
            </a:r>
            <a:r>
              <a:rPr lang="en-US" altLang="zh-TW" dirty="0"/>
              <a:t>)</a:t>
            </a:r>
            <a:r>
              <a:rPr lang="zh-TW" altLang="en-US" dirty="0"/>
              <a:t>。</a:t>
            </a:r>
          </a:p>
        </p:txBody>
      </p:sp>
      <p:sp>
        <p:nvSpPr>
          <p:cNvPr id="4" name="頁首版面配置區 3">
            <a:extLst>
              <a:ext uri="{FF2B5EF4-FFF2-40B4-BE49-F238E27FC236}">
                <a16:creationId xmlns:a16="http://schemas.microsoft.com/office/drawing/2014/main" id="{71699E9C-92C4-543B-29D2-6630B9D1BD88}"/>
              </a:ext>
            </a:extLst>
          </p:cNvPr>
          <p:cNvSpPr>
            <a:spLocks noGrp="1"/>
          </p:cNvSpPr>
          <p:nvPr>
            <p:ph type="hdr" sz="quarter"/>
          </p:nvPr>
        </p:nvSpPr>
        <p:spPr/>
        <p:txBody>
          <a:bodyPr/>
          <a:lstStyle/>
          <a:p>
            <a:endParaRPr lang="zh-TW" altLang="en-US"/>
          </a:p>
        </p:txBody>
      </p:sp>
      <p:sp>
        <p:nvSpPr>
          <p:cNvPr id="5" name="日期版面配置區 4">
            <a:extLst>
              <a:ext uri="{FF2B5EF4-FFF2-40B4-BE49-F238E27FC236}">
                <a16:creationId xmlns:a16="http://schemas.microsoft.com/office/drawing/2014/main" id="{2E3BA743-2740-96F0-0D79-8B4F04B81B15}"/>
              </a:ext>
            </a:extLst>
          </p:cNvPr>
          <p:cNvSpPr>
            <a:spLocks noGrp="1"/>
          </p:cNvSpPr>
          <p:nvPr>
            <p:ph type="dt" idx="1"/>
          </p:nvPr>
        </p:nvSpPr>
        <p:spPr/>
        <p:txBody>
          <a:bodyPr/>
          <a:lstStyle/>
          <a:p>
            <a:fld id="{55C22DE4-5BF7-44DB-B94E-E7D15C4DAE96}" type="datetime1">
              <a:rPr lang="zh-TW" altLang="en-US" smtClean="0"/>
              <a:t>2025/9/1</a:t>
            </a:fld>
            <a:endParaRPr lang="zh-TW" altLang="en-US"/>
          </a:p>
        </p:txBody>
      </p:sp>
      <p:sp>
        <p:nvSpPr>
          <p:cNvPr id="6" name="投影片編號版面配置區 5">
            <a:extLst>
              <a:ext uri="{FF2B5EF4-FFF2-40B4-BE49-F238E27FC236}">
                <a16:creationId xmlns:a16="http://schemas.microsoft.com/office/drawing/2014/main" id="{DDEC92CD-3B78-E42F-8D11-E02727F12FAC}"/>
              </a:ext>
            </a:extLst>
          </p:cNvPr>
          <p:cNvSpPr>
            <a:spLocks noGrp="1"/>
          </p:cNvSpPr>
          <p:nvPr>
            <p:ph type="sldNum" sz="quarter" idx="5"/>
          </p:nvPr>
        </p:nvSpPr>
        <p:spPr/>
        <p:txBody>
          <a:bodyPr/>
          <a:lstStyle/>
          <a:p>
            <a:fld id="{4C41286E-E444-449B-BB11-697766D4B856}" type="slidenum">
              <a:rPr lang="zh-TW" altLang="en-US" smtClean="0"/>
              <a:t>11</a:t>
            </a:fld>
            <a:endParaRPr lang="zh-TW" altLang="en-US"/>
          </a:p>
        </p:txBody>
      </p:sp>
    </p:spTree>
    <p:extLst>
      <p:ext uri="{BB962C8B-B14F-4D97-AF65-F5344CB8AC3E}">
        <p14:creationId xmlns:p14="http://schemas.microsoft.com/office/powerpoint/2010/main" val="27998300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AFE340-A924-436E-118B-1EAF18FEBAC7}"/>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6A588B60-F99A-1D1F-B349-80094BD52B7C}"/>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E56B33BD-DAF6-5E7D-6BB8-0C4C16100D5A}"/>
              </a:ext>
            </a:extLst>
          </p:cNvPr>
          <p:cNvSpPr>
            <a:spLocks noGrp="1"/>
          </p:cNvSpPr>
          <p:nvPr>
            <p:ph type="body" idx="1"/>
          </p:nvPr>
        </p:nvSpPr>
        <p:spPr/>
        <p:txBody>
          <a:bodyPr/>
          <a:lstStyle/>
          <a:p>
            <a:r>
              <a:rPr lang="zh-TW" altLang="en-US" dirty="0"/>
              <a:t>首先，我們考慮在二元擦除通道（</a:t>
            </a:r>
            <a:r>
              <a:rPr lang="en-US" altLang="zh-TW" dirty="0"/>
              <a:t>BEC</a:t>
            </a:r>
            <a:r>
              <a:rPr lang="zh-TW" altLang="en-US" dirty="0"/>
              <a:t>）中 每一個</a:t>
            </a:r>
            <a:r>
              <a:rPr lang="en-US" altLang="zh-TW" dirty="0" err="1"/>
              <a:t>vn</a:t>
            </a:r>
            <a:r>
              <a:rPr lang="zh-TW" altLang="en-US" dirty="0"/>
              <a:t>被</a:t>
            </a:r>
            <a:r>
              <a:rPr lang="en-US" altLang="zh-TW" dirty="0"/>
              <a:t>erase </a:t>
            </a:r>
            <a:r>
              <a:rPr lang="zh-TW" altLang="en-US" dirty="0"/>
              <a:t>的機率為 </a:t>
            </a:r>
            <a:r>
              <a:rPr lang="en-US" altLang="zh-TW" dirty="0"/>
              <a:t>zeta</a:t>
            </a:r>
            <a:r>
              <a:rPr lang="zh-TW" altLang="en-US" dirty="0"/>
              <a:t>，</a:t>
            </a:r>
            <a:r>
              <a:rPr lang="en-US" altLang="zh-TW" dirty="0"/>
              <a:t>puncture </a:t>
            </a:r>
            <a:r>
              <a:rPr lang="en-US" altLang="zh-TW" dirty="0" err="1"/>
              <a:t>vn</a:t>
            </a:r>
            <a:r>
              <a:rPr lang="en-US" altLang="zh-TW" dirty="0"/>
              <a:t> </a:t>
            </a:r>
            <a:r>
              <a:rPr lang="zh-TW" altLang="en-US" dirty="0"/>
              <a:t>的 </a:t>
            </a:r>
            <a:r>
              <a:rPr lang="en-US" altLang="zh-TW" dirty="0"/>
              <a:t>recovery </a:t>
            </a:r>
            <a:r>
              <a:rPr lang="zh-TW" altLang="en-US" dirty="0"/>
              <a:t>錯誤機率可寫作 </a:t>
            </a:r>
            <a:r>
              <a:rPr lang="en-US" altLang="zh-TW" dirty="0"/>
              <a:t>(0.5*(1-phi function))</a:t>
            </a:r>
            <a:endParaRPr lang="zh-TW" altLang="en-US" dirty="0"/>
          </a:p>
        </p:txBody>
      </p:sp>
      <p:sp>
        <p:nvSpPr>
          <p:cNvPr id="4" name="頁首版面配置區 3">
            <a:extLst>
              <a:ext uri="{FF2B5EF4-FFF2-40B4-BE49-F238E27FC236}">
                <a16:creationId xmlns:a16="http://schemas.microsoft.com/office/drawing/2014/main" id="{1ACDB4C5-8CE6-FC4D-C29A-80217F175538}"/>
              </a:ext>
            </a:extLst>
          </p:cNvPr>
          <p:cNvSpPr>
            <a:spLocks noGrp="1"/>
          </p:cNvSpPr>
          <p:nvPr>
            <p:ph type="hdr" sz="quarter"/>
          </p:nvPr>
        </p:nvSpPr>
        <p:spPr/>
        <p:txBody>
          <a:bodyPr/>
          <a:lstStyle/>
          <a:p>
            <a:endParaRPr lang="zh-TW" altLang="en-US"/>
          </a:p>
        </p:txBody>
      </p:sp>
      <p:sp>
        <p:nvSpPr>
          <p:cNvPr id="5" name="日期版面配置區 4">
            <a:extLst>
              <a:ext uri="{FF2B5EF4-FFF2-40B4-BE49-F238E27FC236}">
                <a16:creationId xmlns:a16="http://schemas.microsoft.com/office/drawing/2014/main" id="{9D381B09-0555-8082-2DBA-A5C6336C52CE}"/>
              </a:ext>
            </a:extLst>
          </p:cNvPr>
          <p:cNvSpPr>
            <a:spLocks noGrp="1"/>
          </p:cNvSpPr>
          <p:nvPr>
            <p:ph type="dt" idx="1"/>
          </p:nvPr>
        </p:nvSpPr>
        <p:spPr/>
        <p:txBody>
          <a:bodyPr/>
          <a:lstStyle/>
          <a:p>
            <a:fld id="{55C22DE4-5BF7-44DB-B94E-E7D15C4DAE96}" type="datetime1">
              <a:rPr lang="zh-TW" altLang="en-US" smtClean="0"/>
              <a:t>2025/9/1</a:t>
            </a:fld>
            <a:endParaRPr lang="zh-TW" altLang="en-US"/>
          </a:p>
        </p:txBody>
      </p:sp>
      <p:sp>
        <p:nvSpPr>
          <p:cNvPr id="6" name="投影片編號版面配置區 5">
            <a:extLst>
              <a:ext uri="{FF2B5EF4-FFF2-40B4-BE49-F238E27FC236}">
                <a16:creationId xmlns:a16="http://schemas.microsoft.com/office/drawing/2014/main" id="{017C97DA-85E7-1E4D-290F-B0F5EA28609D}"/>
              </a:ext>
            </a:extLst>
          </p:cNvPr>
          <p:cNvSpPr>
            <a:spLocks noGrp="1"/>
          </p:cNvSpPr>
          <p:nvPr>
            <p:ph type="sldNum" sz="quarter" idx="5"/>
          </p:nvPr>
        </p:nvSpPr>
        <p:spPr/>
        <p:txBody>
          <a:bodyPr/>
          <a:lstStyle/>
          <a:p>
            <a:fld id="{4C41286E-E444-449B-BB11-697766D4B856}" type="slidenum">
              <a:rPr lang="zh-TW" altLang="en-US" smtClean="0"/>
              <a:t>12</a:t>
            </a:fld>
            <a:endParaRPr lang="zh-TW" altLang="en-US"/>
          </a:p>
        </p:txBody>
      </p:sp>
    </p:spTree>
    <p:extLst>
      <p:ext uri="{BB962C8B-B14F-4D97-AF65-F5344CB8AC3E}">
        <p14:creationId xmlns:p14="http://schemas.microsoft.com/office/powerpoint/2010/main" val="6936440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DC9EBF-39BB-0129-EAAE-6DCF3E8A8641}"/>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712C93D6-B070-9D2D-D109-38F7FFECFC12}"/>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B4BAAEEF-00A2-09A8-9DB6-535EDA27AAAC}"/>
              </a:ext>
            </a:extLst>
          </p:cNvPr>
          <p:cNvSpPr>
            <a:spLocks noGrp="1"/>
          </p:cNvSpPr>
          <p:nvPr>
            <p:ph type="body" idx="1"/>
          </p:nvPr>
        </p:nvSpPr>
        <p:spPr/>
        <p:txBody>
          <a:bodyPr/>
          <a:lstStyle/>
          <a:p>
            <a:r>
              <a:rPr lang="en-US" altLang="zh-TW" dirty="0"/>
              <a:t>Puncture</a:t>
            </a:r>
            <a:r>
              <a:rPr lang="zh-TW" altLang="en-US" dirty="0"/>
              <a:t>的</a:t>
            </a:r>
            <a:r>
              <a:rPr lang="en-US" altLang="zh-TW" dirty="0" err="1"/>
              <a:t>vn</a:t>
            </a:r>
            <a:r>
              <a:rPr lang="en-US" altLang="zh-TW" dirty="0"/>
              <a:t> node</a:t>
            </a:r>
            <a:r>
              <a:rPr lang="zh-TW" altLang="en-US" dirty="0"/>
              <a:t>在越晚跌代次數接收到完整的訊息的話，錯誤的機率就會越高。</a:t>
            </a:r>
          </a:p>
        </p:txBody>
      </p:sp>
      <p:sp>
        <p:nvSpPr>
          <p:cNvPr id="4" name="頁首版面配置區 3">
            <a:extLst>
              <a:ext uri="{FF2B5EF4-FFF2-40B4-BE49-F238E27FC236}">
                <a16:creationId xmlns:a16="http://schemas.microsoft.com/office/drawing/2014/main" id="{31E31C45-01B4-EE30-660E-1F4493F69DD0}"/>
              </a:ext>
            </a:extLst>
          </p:cNvPr>
          <p:cNvSpPr>
            <a:spLocks noGrp="1"/>
          </p:cNvSpPr>
          <p:nvPr>
            <p:ph type="hdr" sz="quarter"/>
          </p:nvPr>
        </p:nvSpPr>
        <p:spPr/>
        <p:txBody>
          <a:bodyPr/>
          <a:lstStyle/>
          <a:p>
            <a:endParaRPr lang="zh-TW" altLang="en-US"/>
          </a:p>
        </p:txBody>
      </p:sp>
      <p:sp>
        <p:nvSpPr>
          <p:cNvPr id="5" name="日期版面配置區 4">
            <a:extLst>
              <a:ext uri="{FF2B5EF4-FFF2-40B4-BE49-F238E27FC236}">
                <a16:creationId xmlns:a16="http://schemas.microsoft.com/office/drawing/2014/main" id="{B64460D3-55A8-B416-FF7E-0807B4E1FF6D}"/>
              </a:ext>
            </a:extLst>
          </p:cNvPr>
          <p:cNvSpPr>
            <a:spLocks noGrp="1"/>
          </p:cNvSpPr>
          <p:nvPr>
            <p:ph type="dt" idx="1"/>
          </p:nvPr>
        </p:nvSpPr>
        <p:spPr/>
        <p:txBody>
          <a:bodyPr/>
          <a:lstStyle/>
          <a:p>
            <a:fld id="{55C22DE4-5BF7-44DB-B94E-E7D15C4DAE96}" type="datetime1">
              <a:rPr lang="zh-TW" altLang="en-US" smtClean="0"/>
              <a:t>2025/9/1</a:t>
            </a:fld>
            <a:endParaRPr lang="zh-TW" altLang="en-US"/>
          </a:p>
        </p:txBody>
      </p:sp>
      <p:sp>
        <p:nvSpPr>
          <p:cNvPr id="6" name="投影片編號版面配置區 5">
            <a:extLst>
              <a:ext uri="{FF2B5EF4-FFF2-40B4-BE49-F238E27FC236}">
                <a16:creationId xmlns:a16="http://schemas.microsoft.com/office/drawing/2014/main" id="{F29AA2F7-5FAE-8E49-A61C-BA0DC13E9BC2}"/>
              </a:ext>
            </a:extLst>
          </p:cNvPr>
          <p:cNvSpPr>
            <a:spLocks noGrp="1"/>
          </p:cNvSpPr>
          <p:nvPr>
            <p:ph type="sldNum" sz="quarter" idx="5"/>
          </p:nvPr>
        </p:nvSpPr>
        <p:spPr/>
        <p:txBody>
          <a:bodyPr/>
          <a:lstStyle/>
          <a:p>
            <a:fld id="{4C41286E-E444-449B-BB11-697766D4B856}" type="slidenum">
              <a:rPr lang="zh-TW" altLang="en-US" smtClean="0"/>
              <a:t>13</a:t>
            </a:fld>
            <a:endParaRPr lang="zh-TW" altLang="en-US"/>
          </a:p>
        </p:txBody>
      </p:sp>
    </p:spTree>
    <p:extLst>
      <p:ext uri="{BB962C8B-B14F-4D97-AF65-F5344CB8AC3E}">
        <p14:creationId xmlns:p14="http://schemas.microsoft.com/office/powerpoint/2010/main" val="39564685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7A1CC6-CAB1-6BD1-6428-9EC342330842}"/>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C6458B92-B0F2-15D7-C770-7EAF128A8374}"/>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9241B98E-2971-F71E-EE50-FB461F35AF45}"/>
              </a:ext>
            </a:extLst>
          </p:cNvPr>
          <p:cNvSpPr>
            <a:spLocks noGrp="1"/>
          </p:cNvSpPr>
          <p:nvPr>
            <p:ph type="body" idx="1"/>
          </p:nvPr>
        </p:nvSpPr>
        <p:spPr/>
        <p:txBody>
          <a:bodyPr/>
          <a:lstStyle/>
          <a:p>
            <a:r>
              <a:rPr lang="en-US" altLang="zh-TW" dirty="0"/>
              <a:t>3 - </a:t>
            </a:r>
            <a:r>
              <a:rPr lang="zh-TW" altLang="en-US" dirty="0"/>
              <a:t>找出可能的</a:t>
            </a:r>
            <a:r>
              <a:rPr lang="en-US" altLang="zh-TW" dirty="0"/>
              <a:t>check node (CN)</a:t>
            </a:r>
          </a:p>
          <a:p>
            <a:r>
              <a:rPr lang="en-US" altLang="zh-TW" dirty="0"/>
              <a:t>4 - </a:t>
            </a:r>
            <a:r>
              <a:rPr lang="zh-TW" altLang="en-US" dirty="0"/>
              <a:t>找出</a:t>
            </a:r>
            <a:r>
              <a:rPr lang="en-US" altLang="zh-TW" dirty="0"/>
              <a:t>low degree </a:t>
            </a:r>
            <a:r>
              <a:rPr lang="zh-TW" altLang="en-US" dirty="0"/>
              <a:t>的 </a:t>
            </a:r>
            <a:r>
              <a:rPr lang="en-US" altLang="zh-TW" dirty="0"/>
              <a:t>CN</a:t>
            </a:r>
          </a:p>
          <a:p>
            <a:r>
              <a:rPr lang="en-US" altLang="zh-TW" dirty="0"/>
              <a:t>5 – </a:t>
            </a:r>
            <a:r>
              <a:rPr lang="zh-TW" altLang="en-US" dirty="0"/>
              <a:t>把 </a:t>
            </a:r>
            <a:r>
              <a:rPr lang="en-US" altLang="zh-TW" dirty="0"/>
              <a:t>CN candidate </a:t>
            </a:r>
            <a:r>
              <a:rPr lang="zh-TW" altLang="en-US" dirty="0"/>
              <a:t>所連接的 </a:t>
            </a:r>
            <a:r>
              <a:rPr lang="en-US" altLang="zh-TW" dirty="0"/>
              <a:t>VN</a:t>
            </a:r>
            <a:r>
              <a:rPr lang="zh-TW" altLang="en-US" dirty="0"/>
              <a:t> 加進 </a:t>
            </a:r>
            <a:r>
              <a:rPr lang="en-US" altLang="zh-TW" dirty="0"/>
              <a:t>VN candidate </a:t>
            </a:r>
          </a:p>
          <a:p>
            <a:r>
              <a:rPr lang="en-US" altLang="zh-TW" dirty="0"/>
              <a:t>6 – </a:t>
            </a:r>
            <a:r>
              <a:rPr lang="zh-TW" altLang="en-US" dirty="0"/>
              <a:t>把</a:t>
            </a:r>
            <a:r>
              <a:rPr lang="en-US" altLang="zh-TW" dirty="0" err="1"/>
              <a:t>vn</a:t>
            </a:r>
            <a:r>
              <a:rPr lang="en-US" altLang="zh-TW" dirty="0"/>
              <a:t> degree</a:t>
            </a:r>
            <a:r>
              <a:rPr lang="zh-TW" altLang="en-US" dirty="0"/>
              <a:t>低的流下來</a:t>
            </a:r>
            <a:br>
              <a:rPr lang="en-US" altLang="zh-TW" dirty="0"/>
            </a:br>
            <a:r>
              <a:rPr lang="en-US" altLang="zh-TW" dirty="0"/>
              <a:t>7 – </a:t>
            </a:r>
            <a:r>
              <a:rPr lang="zh-TW" altLang="en-US" dirty="0"/>
              <a:t>找出一組</a:t>
            </a:r>
            <a:r>
              <a:rPr lang="en-US" altLang="zh-TW" dirty="0"/>
              <a:t>(CN</a:t>
            </a:r>
            <a:r>
              <a:rPr lang="zh-TW" altLang="en-US" dirty="0"/>
              <a:t>、</a:t>
            </a:r>
            <a:r>
              <a:rPr lang="en-US" altLang="zh-TW" dirty="0"/>
              <a:t>VN)</a:t>
            </a:r>
            <a:r>
              <a:rPr lang="zh-TW" altLang="en-US" dirty="0"/>
              <a:t>對應的</a:t>
            </a:r>
            <a:r>
              <a:rPr lang="en-US" altLang="zh-TW" dirty="0"/>
              <a:t>pair</a:t>
            </a:r>
            <a:br>
              <a:rPr lang="en-US" altLang="zh-TW" dirty="0"/>
            </a:br>
            <a:endParaRPr lang="en-US" altLang="zh-TW" dirty="0"/>
          </a:p>
          <a:p>
            <a:r>
              <a:rPr lang="zh-TW" altLang="en-US" dirty="0"/>
              <a:t>對母碼的所有變量節點依據它們在 </a:t>
            </a:r>
            <a:r>
              <a:rPr lang="en-US" altLang="zh-TW" dirty="0"/>
              <a:t>recovery tree </a:t>
            </a:r>
            <a:r>
              <a:rPr lang="zh-TW" altLang="en-US" dirty="0"/>
              <a:t>中所需的迭代次數（</a:t>
            </a:r>
            <a:r>
              <a:rPr lang="en-US" altLang="zh-TW" dirty="0"/>
              <a:t>1-SR</a:t>
            </a:r>
            <a:r>
              <a:rPr lang="zh-TW" altLang="en-US" dirty="0"/>
              <a:t>、</a:t>
            </a:r>
            <a:r>
              <a:rPr lang="en-US" altLang="zh-TW" dirty="0"/>
              <a:t>2-SR</a:t>
            </a:r>
            <a:r>
              <a:rPr lang="zh-TW" altLang="en-US" dirty="0"/>
              <a:t>、</a:t>
            </a:r>
            <a:r>
              <a:rPr lang="en-US" altLang="zh-TW" dirty="0"/>
              <a:t>…</a:t>
            </a:r>
            <a:r>
              <a:rPr lang="zh-TW" altLang="en-US" dirty="0"/>
              <a:t>）進行分組，優先挑出最易（步驟最少）被 </a:t>
            </a:r>
            <a:r>
              <a:rPr lang="en-US" altLang="zh-TW" dirty="0"/>
              <a:t>recovery </a:t>
            </a:r>
            <a:r>
              <a:rPr lang="zh-TW" altLang="en-US" dirty="0"/>
              <a:t>的節點；</a:t>
            </a:r>
            <a:endParaRPr lang="en-US" altLang="zh-TW" dirty="0"/>
          </a:p>
        </p:txBody>
      </p:sp>
      <p:sp>
        <p:nvSpPr>
          <p:cNvPr id="4" name="頁首版面配置區 3">
            <a:extLst>
              <a:ext uri="{FF2B5EF4-FFF2-40B4-BE49-F238E27FC236}">
                <a16:creationId xmlns:a16="http://schemas.microsoft.com/office/drawing/2014/main" id="{4F8B7D95-F524-CD6F-A8CE-0733D8DE961B}"/>
              </a:ext>
            </a:extLst>
          </p:cNvPr>
          <p:cNvSpPr>
            <a:spLocks noGrp="1"/>
          </p:cNvSpPr>
          <p:nvPr>
            <p:ph type="hdr" sz="quarter"/>
          </p:nvPr>
        </p:nvSpPr>
        <p:spPr/>
        <p:txBody>
          <a:bodyPr/>
          <a:lstStyle/>
          <a:p>
            <a:endParaRPr lang="zh-TW" altLang="en-US"/>
          </a:p>
        </p:txBody>
      </p:sp>
      <p:sp>
        <p:nvSpPr>
          <p:cNvPr id="5" name="日期版面配置區 4">
            <a:extLst>
              <a:ext uri="{FF2B5EF4-FFF2-40B4-BE49-F238E27FC236}">
                <a16:creationId xmlns:a16="http://schemas.microsoft.com/office/drawing/2014/main" id="{66973669-B02A-4FAA-1A38-05E26BF160D8}"/>
              </a:ext>
            </a:extLst>
          </p:cNvPr>
          <p:cNvSpPr>
            <a:spLocks noGrp="1"/>
          </p:cNvSpPr>
          <p:nvPr>
            <p:ph type="dt" idx="1"/>
          </p:nvPr>
        </p:nvSpPr>
        <p:spPr/>
        <p:txBody>
          <a:bodyPr/>
          <a:lstStyle/>
          <a:p>
            <a:fld id="{55C22DE4-5BF7-44DB-B94E-E7D15C4DAE96}" type="datetime1">
              <a:rPr lang="zh-TW" altLang="en-US" smtClean="0"/>
              <a:t>2025/9/1</a:t>
            </a:fld>
            <a:endParaRPr lang="zh-TW" altLang="en-US"/>
          </a:p>
        </p:txBody>
      </p:sp>
      <p:sp>
        <p:nvSpPr>
          <p:cNvPr id="6" name="投影片編號版面配置區 5">
            <a:extLst>
              <a:ext uri="{FF2B5EF4-FFF2-40B4-BE49-F238E27FC236}">
                <a16:creationId xmlns:a16="http://schemas.microsoft.com/office/drawing/2014/main" id="{FD528A98-EB6F-976D-D381-9A975E0EDFA3}"/>
              </a:ext>
            </a:extLst>
          </p:cNvPr>
          <p:cNvSpPr>
            <a:spLocks noGrp="1"/>
          </p:cNvSpPr>
          <p:nvPr>
            <p:ph type="sldNum" sz="quarter" idx="5"/>
          </p:nvPr>
        </p:nvSpPr>
        <p:spPr/>
        <p:txBody>
          <a:bodyPr/>
          <a:lstStyle/>
          <a:p>
            <a:fld id="{4C41286E-E444-449B-BB11-697766D4B856}" type="slidenum">
              <a:rPr lang="zh-TW" altLang="en-US" smtClean="0"/>
              <a:t>14</a:t>
            </a:fld>
            <a:endParaRPr lang="zh-TW" altLang="en-US"/>
          </a:p>
        </p:txBody>
      </p:sp>
    </p:spTree>
    <p:extLst>
      <p:ext uri="{BB962C8B-B14F-4D97-AF65-F5344CB8AC3E}">
        <p14:creationId xmlns:p14="http://schemas.microsoft.com/office/powerpoint/2010/main" val="7025492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自訂版面配置">
    <p:spTree>
      <p:nvGrpSpPr>
        <p:cNvPr id="1" name=""/>
        <p:cNvGrpSpPr/>
        <p:nvPr/>
      </p:nvGrpSpPr>
      <p:grpSpPr>
        <a:xfrm>
          <a:off x="0" y="0"/>
          <a:ext cx="0" cy="0"/>
          <a:chOff x="0" y="0"/>
          <a:chExt cx="0" cy="0"/>
        </a:xfrm>
      </p:grpSpPr>
      <p:sp>
        <p:nvSpPr>
          <p:cNvPr id="3" name="投影片編號版面配置區 2">
            <a:extLst>
              <a:ext uri="{FF2B5EF4-FFF2-40B4-BE49-F238E27FC236}">
                <a16:creationId xmlns:a16="http://schemas.microsoft.com/office/drawing/2014/main" id="{8CABDDAB-56BB-A86C-2AA6-D8F4410DDD12}"/>
              </a:ext>
            </a:extLst>
          </p:cNvPr>
          <p:cNvSpPr>
            <a:spLocks noGrp="1"/>
          </p:cNvSpPr>
          <p:nvPr>
            <p:ph type="sldNum" sz="quarter" idx="10"/>
          </p:nvPr>
        </p:nvSpPr>
        <p:spPr/>
        <p:txBody>
          <a:bodyPr/>
          <a:lstStyle>
            <a:lvl1pPr>
              <a:defRPr b="1"/>
            </a:lvl1pPr>
          </a:lstStyle>
          <a:p>
            <a:fld id="{280088F6-7C6C-4B38-8F53-C0D87CD1D86B}" type="slidenum">
              <a:rPr lang="zh-TW" altLang="en-US" smtClean="0"/>
              <a:pPr/>
              <a:t>‹#›</a:t>
            </a:fld>
            <a:endParaRPr lang="zh-TW" altLang="en-US" dirty="0"/>
          </a:p>
        </p:txBody>
      </p:sp>
      <p:sp>
        <p:nvSpPr>
          <p:cNvPr id="4" name="矩形 3">
            <a:extLst>
              <a:ext uri="{FF2B5EF4-FFF2-40B4-BE49-F238E27FC236}">
                <a16:creationId xmlns:a16="http://schemas.microsoft.com/office/drawing/2014/main" id="{FB4EA49C-EF20-C176-3CFB-6506316D1BC5}"/>
              </a:ext>
            </a:extLst>
          </p:cNvPr>
          <p:cNvSpPr/>
          <p:nvPr userDrawn="1"/>
        </p:nvSpPr>
        <p:spPr>
          <a:xfrm>
            <a:off x="0" y="0"/>
            <a:ext cx="1944304" cy="4158114"/>
          </a:xfrm>
          <a:prstGeom prst="rect">
            <a:avLst/>
          </a:prstGeom>
          <a:solidFill>
            <a:srgbClr val="6A9C8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sz="1800"/>
          </a:p>
        </p:txBody>
      </p:sp>
    </p:spTree>
    <p:extLst>
      <p:ext uri="{BB962C8B-B14F-4D97-AF65-F5344CB8AC3E}">
        <p14:creationId xmlns:p14="http://schemas.microsoft.com/office/powerpoint/2010/main" val="30538866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自訂版面配置">
    <p:spTree>
      <p:nvGrpSpPr>
        <p:cNvPr id="1" name=""/>
        <p:cNvGrpSpPr/>
        <p:nvPr/>
      </p:nvGrpSpPr>
      <p:grpSpPr>
        <a:xfrm>
          <a:off x="0" y="0"/>
          <a:ext cx="0" cy="0"/>
          <a:chOff x="0" y="0"/>
          <a:chExt cx="0" cy="0"/>
        </a:xfrm>
      </p:grpSpPr>
      <p:sp>
        <p:nvSpPr>
          <p:cNvPr id="3" name="投影片編號版面配置區 2">
            <a:extLst>
              <a:ext uri="{FF2B5EF4-FFF2-40B4-BE49-F238E27FC236}">
                <a16:creationId xmlns:a16="http://schemas.microsoft.com/office/drawing/2014/main" id="{D1C5A37C-8893-B01A-EA44-265ED767FBFE}"/>
              </a:ext>
            </a:extLst>
          </p:cNvPr>
          <p:cNvSpPr>
            <a:spLocks noGrp="1"/>
          </p:cNvSpPr>
          <p:nvPr>
            <p:ph type="sldNum" sz="quarter" idx="10"/>
          </p:nvPr>
        </p:nvSpPr>
        <p:spPr/>
        <p:txBody>
          <a:bodyPr/>
          <a:lstStyle/>
          <a:p>
            <a:fld id="{280088F6-7C6C-4B38-8F53-C0D87CD1D86B}" type="slidenum">
              <a:rPr lang="zh-TW" altLang="en-US" smtClean="0"/>
              <a:pPr/>
              <a:t>‹#›</a:t>
            </a:fld>
            <a:endParaRPr lang="zh-TW" altLang="en-US" dirty="0"/>
          </a:p>
        </p:txBody>
      </p:sp>
      <p:sp>
        <p:nvSpPr>
          <p:cNvPr id="4" name="矩形 3">
            <a:extLst>
              <a:ext uri="{FF2B5EF4-FFF2-40B4-BE49-F238E27FC236}">
                <a16:creationId xmlns:a16="http://schemas.microsoft.com/office/drawing/2014/main" id="{2A131FA7-B23D-C700-52DD-C399C9EB8F9A}"/>
              </a:ext>
            </a:extLst>
          </p:cNvPr>
          <p:cNvSpPr/>
          <p:nvPr userDrawn="1"/>
        </p:nvSpPr>
        <p:spPr>
          <a:xfrm>
            <a:off x="0" y="0"/>
            <a:ext cx="12192000" cy="552091"/>
          </a:xfrm>
          <a:prstGeom prst="rect">
            <a:avLst/>
          </a:prstGeom>
          <a:solidFill>
            <a:srgbClr val="328E6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sz="1800" dirty="0"/>
          </a:p>
        </p:txBody>
      </p:sp>
    </p:spTree>
    <p:extLst>
      <p:ext uri="{BB962C8B-B14F-4D97-AF65-F5344CB8AC3E}">
        <p14:creationId xmlns:p14="http://schemas.microsoft.com/office/powerpoint/2010/main" val="7604934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自訂版面配置">
    <p:spTree>
      <p:nvGrpSpPr>
        <p:cNvPr id="1" name=""/>
        <p:cNvGrpSpPr/>
        <p:nvPr/>
      </p:nvGrpSpPr>
      <p:grpSpPr>
        <a:xfrm>
          <a:off x="0" y="0"/>
          <a:ext cx="0" cy="0"/>
          <a:chOff x="0" y="0"/>
          <a:chExt cx="0" cy="0"/>
        </a:xfrm>
      </p:grpSpPr>
      <p:sp>
        <p:nvSpPr>
          <p:cNvPr id="3" name="投影片編號版面配置區 2">
            <a:extLst>
              <a:ext uri="{FF2B5EF4-FFF2-40B4-BE49-F238E27FC236}">
                <a16:creationId xmlns:a16="http://schemas.microsoft.com/office/drawing/2014/main" id="{6CB2ED65-74EC-F2C3-F04B-CFE0A62FE2A0}"/>
              </a:ext>
            </a:extLst>
          </p:cNvPr>
          <p:cNvSpPr>
            <a:spLocks noGrp="1"/>
          </p:cNvSpPr>
          <p:nvPr>
            <p:ph type="sldNum" sz="quarter" idx="10"/>
          </p:nvPr>
        </p:nvSpPr>
        <p:spPr/>
        <p:txBody>
          <a:bodyPr/>
          <a:lstStyle/>
          <a:p>
            <a:fld id="{280088F6-7C6C-4B38-8F53-C0D87CD1D86B}" type="slidenum">
              <a:rPr lang="zh-TW" altLang="en-US" smtClean="0"/>
              <a:pPr/>
              <a:t>‹#›</a:t>
            </a:fld>
            <a:endParaRPr lang="zh-TW" altLang="en-US" dirty="0"/>
          </a:p>
        </p:txBody>
      </p:sp>
    </p:spTree>
    <p:extLst>
      <p:ext uri="{BB962C8B-B14F-4D97-AF65-F5344CB8AC3E}">
        <p14:creationId xmlns:p14="http://schemas.microsoft.com/office/powerpoint/2010/main" val="393185075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13" name="群組 12">
            <a:extLst>
              <a:ext uri="{FF2B5EF4-FFF2-40B4-BE49-F238E27FC236}">
                <a16:creationId xmlns:a16="http://schemas.microsoft.com/office/drawing/2014/main" id="{87070E3C-E6BA-2A50-A7EE-D4F0F3C52CF2}"/>
              </a:ext>
            </a:extLst>
          </p:cNvPr>
          <p:cNvGrpSpPr/>
          <p:nvPr userDrawn="1"/>
        </p:nvGrpSpPr>
        <p:grpSpPr>
          <a:xfrm>
            <a:off x="-12000" y="6607834"/>
            <a:ext cx="12204000" cy="250166"/>
            <a:chOff x="-1" y="6314175"/>
            <a:chExt cx="12204000" cy="543826"/>
          </a:xfrm>
        </p:grpSpPr>
        <p:sp>
          <p:nvSpPr>
            <p:cNvPr id="10" name="矩形 9">
              <a:extLst>
                <a:ext uri="{FF2B5EF4-FFF2-40B4-BE49-F238E27FC236}">
                  <a16:creationId xmlns:a16="http://schemas.microsoft.com/office/drawing/2014/main" id="{798E0117-02FB-0297-3DCE-CD1FA3678D9C}"/>
                </a:ext>
              </a:extLst>
            </p:cNvPr>
            <p:cNvSpPr/>
            <p:nvPr userDrawn="1"/>
          </p:nvSpPr>
          <p:spPr>
            <a:xfrm>
              <a:off x="-1" y="6314175"/>
              <a:ext cx="4068000" cy="543826"/>
            </a:xfrm>
            <a:prstGeom prst="rect">
              <a:avLst/>
            </a:prstGeom>
            <a:solidFill>
              <a:srgbClr val="328E6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altLang="zh-TW" sz="1800" b="1" dirty="0">
                  <a:solidFill>
                    <a:schemeClr val="bg1"/>
                  </a:solidFill>
                  <a:latin typeface="Montserrat" panose="00000500000000000000" pitchFamily="2" charset="0"/>
                </a:rPr>
                <a:t>GiGi, Chou</a:t>
              </a:r>
            </a:p>
          </p:txBody>
        </p:sp>
        <p:sp>
          <p:nvSpPr>
            <p:cNvPr id="11" name="矩形 10">
              <a:extLst>
                <a:ext uri="{FF2B5EF4-FFF2-40B4-BE49-F238E27FC236}">
                  <a16:creationId xmlns:a16="http://schemas.microsoft.com/office/drawing/2014/main" id="{08014490-6A1D-C274-9BBF-E2EEAEE01BE9}"/>
                </a:ext>
              </a:extLst>
            </p:cNvPr>
            <p:cNvSpPr/>
            <p:nvPr userDrawn="1"/>
          </p:nvSpPr>
          <p:spPr>
            <a:xfrm>
              <a:off x="4067999" y="6314176"/>
              <a:ext cx="4068000" cy="543825"/>
            </a:xfrm>
            <a:prstGeom prst="rect">
              <a:avLst/>
            </a:prstGeom>
            <a:solidFill>
              <a:srgbClr val="67AE6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altLang="zh-TW" sz="1800" b="1" dirty="0">
                  <a:solidFill>
                    <a:schemeClr val="bg1"/>
                  </a:solidFill>
                  <a:latin typeface="Montserrat" panose="00000500000000000000" pitchFamily="2" charset="0"/>
                </a:rPr>
                <a:t>TNT_LAB , NYCU</a:t>
              </a:r>
            </a:p>
          </p:txBody>
        </p:sp>
        <p:sp>
          <p:nvSpPr>
            <p:cNvPr id="12" name="矩形 11">
              <a:extLst>
                <a:ext uri="{FF2B5EF4-FFF2-40B4-BE49-F238E27FC236}">
                  <a16:creationId xmlns:a16="http://schemas.microsoft.com/office/drawing/2014/main" id="{0C3F2D93-E160-B865-23D9-9B9D2D547794}"/>
                </a:ext>
              </a:extLst>
            </p:cNvPr>
            <p:cNvSpPr/>
            <p:nvPr userDrawn="1"/>
          </p:nvSpPr>
          <p:spPr>
            <a:xfrm>
              <a:off x="8135999" y="6314177"/>
              <a:ext cx="4068000" cy="543824"/>
            </a:xfrm>
            <a:prstGeom prst="rect">
              <a:avLst/>
            </a:prstGeom>
            <a:solidFill>
              <a:srgbClr val="90C67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altLang="zh-TW" sz="1800" b="1" dirty="0">
                  <a:solidFill>
                    <a:schemeClr val="bg1"/>
                  </a:solidFill>
                  <a:latin typeface="Montserrat" panose="00000500000000000000" pitchFamily="2" charset="0"/>
                </a:rPr>
                <a:t>Aug , 5</a:t>
              </a:r>
            </a:p>
          </p:txBody>
        </p:sp>
      </p:grpSp>
      <p:sp>
        <p:nvSpPr>
          <p:cNvPr id="19" name="投影片編號版面配置區 18">
            <a:extLst>
              <a:ext uri="{FF2B5EF4-FFF2-40B4-BE49-F238E27FC236}">
                <a16:creationId xmlns:a16="http://schemas.microsoft.com/office/drawing/2014/main" id="{76C9CEE2-18AB-D881-B75D-C23D696D46F6}"/>
              </a:ext>
            </a:extLst>
          </p:cNvPr>
          <p:cNvSpPr>
            <a:spLocks noGrp="1"/>
          </p:cNvSpPr>
          <p:nvPr>
            <p:ph type="sldNum" sz="quarter" idx="4"/>
          </p:nvPr>
        </p:nvSpPr>
        <p:spPr>
          <a:xfrm>
            <a:off x="9457267" y="6607834"/>
            <a:ext cx="2743200" cy="223380"/>
          </a:xfrm>
          <a:prstGeom prst="rect">
            <a:avLst/>
          </a:prstGeom>
        </p:spPr>
        <p:txBody>
          <a:bodyPr vert="horz" lIns="91440" tIns="45720" rIns="91440" bIns="45720" rtlCol="0" anchor="ctr"/>
          <a:lstStyle>
            <a:lvl1pPr algn="r">
              <a:defRPr sz="1800" b="1">
                <a:solidFill>
                  <a:schemeClr val="bg1"/>
                </a:solidFill>
                <a:latin typeface="Montserrat" panose="00000500000000000000" pitchFamily="2" charset="0"/>
              </a:defRPr>
            </a:lvl1pPr>
          </a:lstStyle>
          <a:p>
            <a:fld id="{280088F6-7C6C-4B38-8F53-C0D87CD1D86B}" type="slidenum">
              <a:rPr lang="zh-TW" altLang="en-US" smtClean="0"/>
              <a:pPr/>
              <a:t>‹#›</a:t>
            </a:fld>
            <a:endParaRPr lang="zh-TW" altLang="en-US" dirty="0"/>
          </a:p>
        </p:txBody>
      </p:sp>
    </p:spTree>
    <p:extLst>
      <p:ext uri="{BB962C8B-B14F-4D97-AF65-F5344CB8AC3E}">
        <p14:creationId xmlns:p14="http://schemas.microsoft.com/office/powerpoint/2010/main" val="4068103790"/>
      </p:ext>
    </p:extLst>
  </p:cSld>
  <p:clrMap bg1="lt1" tx1="dk1" bg2="lt2" tx2="dk2" accent1="accent1" accent2="accent2" accent3="accent3" accent4="accent4" accent5="accent5" accent6="accent6" hlink="hlink" folHlink="folHlink"/>
  <p:sldLayoutIdLst>
    <p:sldLayoutId id="2147483654" r:id="rId1"/>
    <p:sldLayoutId id="2147483655" r:id="rId2"/>
    <p:sldLayoutId id="2147483656" r:id="rId3"/>
  </p:sldLayoutIdLst>
  <p:hf hdr="0" dt="0"/>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ags" Target="../tags/tag13.xml"/><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tags" Target="../tags/tag16.xml"/><Relationship Id="rId7" Type="http://schemas.openxmlformats.org/officeDocument/2006/relationships/image" Target="../media/image23.png"/><Relationship Id="rId2" Type="http://schemas.openxmlformats.org/officeDocument/2006/relationships/tags" Target="../tags/tag15.xml"/><Relationship Id="rId1" Type="http://schemas.openxmlformats.org/officeDocument/2006/relationships/tags" Target="../tags/tag14.xml"/><Relationship Id="rId6" Type="http://schemas.openxmlformats.org/officeDocument/2006/relationships/image" Target="../media/image22.png"/><Relationship Id="rId5" Type="http://schemas.openxmlformats.org/officeDocument/2006/relationships/notesSlide" Target="../notesSlides/notesSlide6.xml"/><Relationship Id="rId4" Type="http://schemas.openxmlformats.org/officeDocument/2006/relationships/slideLayout" Target="../slideLayouts/slideLayout2.xml"/><Relationship Id="rId9" Type="http://schemas.openxmlformats.org/officeDocument/2006/relationships/image" Target="../media/image25.png"/></Relationships>
</file>

<file path=ppt/slides/_rels/slide12.xml.rels><?xml version="1.0" encoding="UTF-8" standalone="yes"?>
<Relationships xmlns="http://schemas.openxmlformats.org/package/2006/relationships"><Relationship Id="rId8" Type="http://schemas.openxmlformats.org/officeDocument/2006/relationships/notesSlide" Target="../notesSlides/notesSlide7.xml"/><Relationship Id="rId13" Type="http://schemas.openxmlformats.org/officeDocument/2006/relationships/image" Target="../media/image30.png"/><Relationship Id="rId3" Type="http://schemas.openxmlformats.org/officeDocument/2006/relationships/tags" Target="../tags/tag19.xml"/><Relationship Id="rId7" Type="http://schemas.openxmlformats.org/officeDocument/2006/relationships/slideLayout" Target="../slideLayouts/slideLayout2.xml"/><Relationship Id="rId12" Type="http://schemas.openxmlformats.org/officeDocument/2006/relationships/image" Target="../media/image29.png"/><Relationship Id="rId2" Type="http://schemas.openxmlformats.org/officeDocument/2006/relationships/tags" Target="../tags/tag18.xml"/><Relationship Id="rId1" Type="http://schemas.openxmlformats.org/officeDocument/2006/relationships/tags" Target="../tags/tag17.xml"/><Relationship Id="rId6" Type="http://schemas.openxmlformats.org/officeDocument/2006/relationships/tags" Target="../tags/tag22.xml"/><Relationship Id="rId11" Type="http://schemas.openxmlformats.org/officeDocument/2006/relationships/image" Target="../media/image28.png"/><Relationship Id="rId5" Type="http://schemas.openxmlformats.org/officeDocument/2006/relationships/tags" Target="../tags/tag21.xml"/><Relationship Id="rId10" Type="http://schemas.openxmlformats.org/officeDocument/2006/relationships/image" Target="../media/image27.png"/><Relationship Id="rId4" Type="http://schemas.openxmlformats.org/officeDocument/2006/relationships/tags" Target="../tags/tag20.xml"/><Relationship Id="rId9" Type="http://schemas.openxmlformats.org/officeDocument/2006/relationships/image" Target="../media/image26.png"/><Relationship Id="rId14" Type="http://schemas.openxmlformats.org/officeDocument/2006/relationships/image" Target="../media/image24.png"/></Relationships>
</file>

<file path=ppt/slides/_rels/slide13.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tags" Target="../tags/tag25.xml"/><Relationship Id="rId7" Type="http://schemas.openxmlformats.org/officeDocument/2006/relationships/image" Target="../media/image23.png"/><Relationship Id="rId2" Type="http://schemas.openxmlformats.org/officeDocument/2006/relationships/tags" Target="../tags/tag24.xml"/><Relationship Id="rId1" Type="http://schemas.openxmlformats.org/officeDocument/2006/relationships/tags" Target="../tags/tag23.xml"/><Relationship Id="rId6" Type="http://schemas.openxmlformats.org/officeDocument/2006/relationships/image" Target="../media/image31.png"/><Relationship Id="rId5" Type="http://schemas.openxmlformats.org/officeDocument/2006/relationships/notesSlide" Target="../notesSlides/notesSlide8.xml"/><Relationship Id="rId4" Type="http://schemas.openxmlformats.org/officeDocument/2006/relationships/slideLayout" Target="../slideLayouts/slideLayout2.xml"/><Relationship Id="rId9" Type="http://schemas.openxmlformats.org/officeDocument/2006/relationships/image" Target="../media/image32.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ags" Target="../tags/tag26.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16.xml.rels><?xml version="1.0" encoding="UTF-8" standalone="yes"?>
<Relationships xmlns="http://schemas.openxmlformats.org/package/2006/relationships"><Relationship Id="rId8" Type="http://schemas.openxmlformats.org/officeDocument/2006/relationships/slideLayout" Target="../slideLayouts/slideLayout2.xml"/><Relationship Id="rId13" Type="http://schemas.openxmlformats.org/officeDocument/2006/relationships/image" Target="../media/image40.png"/><Relationship Id="rId3" Type="http://schemas.openxmlformats.org/officeDocument/2006/relationships/tags" Target="../tags/tag29.xml"/><Relationship Id="rId7" Type="http://schemas.openxmlformats.org/officeDocument/2006/relationships/tags" Target="../tags/tag33.xml"/><Relationship Id="rId12" Type="http://schemas.openxmlformats.org/officeDocument/2006/relationships/image" Target="../media/image39.png"/><Relationship Id="rId17" Type="http://schemas.openxmlformats.org/officeDocument/2006/relationships/image" Target="../media/image43.png"/><Relationship Id="rId2" Type="http://schemas.openxmlformats.org/officeDocument/2006/relationships/tags" Target="../tags/tag28.xml"/><Relationship Id="rId16" Type="http://schemas.openxmlformats.org/officeDocument/2006/relationships/image" Target="../media/image32.png"/><Relationship Id="rId1" Type="http://schemas.openxmlformats.org/officeDocument/2006/relationships/tags" Target="../tags/tag27.xml"/><Relationship Id="rId6" Type="http://schemas.openxmlformats.org/officeDocument/2006/relationships/tags" Target="../tags/tag32.xml"/><Relationship Id="rId11" Type="http://schemas.openxmlformats.org/officeDocument/2006/relationships/image" Target="../media/image29.png"/><Relationship Id="rId5" Type="http://schemas.openxmlformats.org/officeDocument/2006/relationships/tags" Target="../tags/tag31.xml"/><Relationship Id="rId15" Type="http://schemas.openxmlformats.org/officeDocument/2006/relationships/image" Target="../media/image42.png"/><Relationship Id="rId10" Type="http://schemas.openxmlformats.org/officeDocument/2006/relationships/image" Target="../media/image38.png"/><Relationship Id="rId4" Type="http://schemas.openxmlformats.org/officeDocument/2006/relationships/tags" Target="../tags/tag30.xml"/><Relationship Id="rId9" Type="http://schemas.openxmlformats.org/officeDocument/2006/relationships/notesSlide" Target="../notesSlides/notesSlide11.xml"/><Relationship Id="rId14" Type="http://schemas.openxmlformats.org/officeDocument/2006/relationships/image" Target="../media/image41.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tags" Target="../tags/tag34.xml"/><Relationship Id="rId5" Type="http://schemas.openxmlformats.org/officeDocument/2006/relationships/image" Target="../media/image45.png"/><Relationship Id="rId4" Type="http://schemas.openxmlformats.org/officeDocument/2006/relationships/image" Target="../media/image44.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ags" Target="../tags/tag35.xml"/></Relationships>
</file>

<file path=ppt/slides/_rels/slide19.xml.rels><?xml version="1.0" encoding="UTF-8" standalone="yes"?>
<Relationships xmlns="http://schemas.openxmlformats.org/package/2006/relationships"><Relationship Id="rId8" Type="http://schemas.openxmlformats.org/officeDocument/2006/relationships/notesSlide" Target="../notesSlides/notesSlide13.xml"/><Relationship Id="rId13" Type="http://schemas.openxmlformats.org/officeDocument/2006/relationships/image" Target="../media/image50.png"/><Relationship Id="rId3" Type="http://schemas.openxmlformats.org/officeDocument/2006/relationships/tags" Target="../tags/tag38.xml"/><Relationship Id="rId7" Type="http://schemas.openxmlformats.org/officeDocument/2006/relationships/slideLayout" Target="../slideLayouts/slideLayout2.xml"/><Relationship Id="rId12" Type="http://schemas.openxmlformats.org/officeDocument/2006/relationships/image" Target="../media/image49.png"/><Relationship Id="rId2" Type="http://schemas.openxmlformats.org/officeDocument/2006/relationships/tags" Target="../tags/tag37.xml"/><Relationship Id="rId1" Type="http://schemas.openxmlformats.org/officeDocument/2006/relationships/tags" Target="../tags/tag36.xml"/><Relationship Id="rId6" Type="http://schemas.openxmlformats.org/officeDocument/2006/relationships/tags" Target="../tags/tag41.xml"/><Relationship Id="rId11" Type="http://schemas.openxmlformats.org/officeDocument/2006/relationships/image" Target="../media/image48.png"/><Relationship Id="rId5" Type="http://schemas.openxmlformats.org/officeDocument/2006/relationships/tags" Target="../tags/tag40.xml"/><Relationship Id="rId15" Type="http://schemas.openxmlformats.org/officeDocument/2006/relationships/image" Target="../media/image52.png"/><Relationship Id="rId10" Type="http://schemas.openxmlformats.org/officeDocument/2006/relationships/image" Target="../media/image47.png"/><Relationship Id="rId4" Type="http://schemas.openxmlformats.org/officeDocument/2006/relationships/tags" Target="../tags/tag39.xml"/><Relationship Id="rId9" Type="http://schemas.openxmlformats.org/officeDocument/2006/relationships/image" Target="../media/image46.png"/><Relationship Id="rId14" Type="http://schemas.openxmlformats.org/officeDocument/2006/relationships/image" Target="../media/image51.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2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43.xml"/><Relationship Id="rId1" Type="http://schemas.openxmlformats.org/officeDocument/2006/relationships/tags" Target="../tags/tag42.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notesSlide" Target="../notesSlides/notesSlide14.xml"/></Relationships>
</file>

<file path=ppt/slides/_rels/slide2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slideLayout" Target="../slideLayouts/slideLayout2.xml"/><Relationship Id="rId1" Type="http://schemas.openxmlformats.org/officeDocument/2006/relationships/tags" Target="../tags/tag44.xml"/><Relationship Id="rId5" Type="http://schemas.openxmlformats.org/officeDocument/2006/relationships/image" Target="../media/image58.png"/><Relationship Id="rId4" Type="http://schemas.openxmlformats.org/officeDocument/2006/relationships/image" Target="../media/image57.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tags" Target="../tags/tag45.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24.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tags" Target="../tags/tag48.xml"/><Relationship Id="rId7" Type="http://schemas.openxmlformats.org/officeDocument/2006/relationships/image" Target="../media/image62.png"/><Relationship Id="rId2" Type="http://schemas.openxmlformats.org/officeDocument/2006/relationships/tags" Target="../tags/tag47.xml"/><Relationship Id="rId1" Type="http://schemas.openxmlformats.org/officeDocument/2006/relationships/tags" Target="../tags/tag46.xml"/><Relationship Id="rId6" Type="http://schemas.openxmlformats.org/officeDocument/2006/relationships/notesSlide" Target="../notesSlides/notesSlide16.xml"/><Relationship Id="rId5" Type="http://schemas.openxmlformats.org/officeDocument/2006/relationships/slideLayout" Target="../slideLayouts/slideLayout2.xml"/><Relationship Id="rId10" Type="http://schemas.openxmlformats.org/officeDocument/2006/relationships/image" Target="../media/image65.png"/><Relationship Id="rId4" Type="http://schemas.openxmlformats.org/officeDocument/2006/relationships/tags" Target="../tags/tag49.xml"/><Relationship Id="rId9" Type="http://schemas.openxmlformats.org/officeDocument/2006/relationships/image" Target="../media/image64.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tags" Target="../tags/tag50.xml"/><Relationship Id="rId4" Type="http://schemas.openxmlformats.org/officeDocument/2006/relationships/image" Target="../media/image66.png"/></Relationships>
</file>

<file path=ppt/slides/_rels/slide2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slideLayout" Target="../slideLayouts/slideLayout2.xml"/><Relationship Id="rId1" Type="http://schemas.openxmlformats.org/officeDocument/2006/relationships/tags" Target="../tags/tag51.xml"/></Relationships>
</file>

<file path=ppt/slides/_rels/slide2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slideLayout" Target="../slideLayouts/slideLayout2.xml"/><Relationship Id="rId1" Type="http://schemas.openxmlformats.org/officeDocument/2006/relationships/tags" Target="../tags/tag52.xml"/></Relationships>
</file>

<file path=ppt/slides/_rels/slide2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slideLayout" Target="../slideLayouts/slideLayout2.xml"/><Relationship Id="rId1" Type="http://schemas.openxmlformats.org/officeDocument/2006/relationships/tags" Target="../tags/tag53.xml"/></Relationships>
</file>

<file path=ppt/slides/_rels/slide2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slideLayout" Target="../slideLayouts/slideLayout2.xml"/><Relationship Id="rId1" Type="http://schemas.openxmlformats.org/officeDocument/2006/relationships/tags" Target="../tags/tag54.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tags" Target="../tags/tag2.xm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ags" Target="../tags/tag55.xml"/></Relationships>
</file>

<file path=ppt/slides/_rels/slide31.xml.rels><?xml version="1.0" encoding="UTF-8" standalone="yes"?>
<Relationships xmlns="http://schemas.openxmlformats.org/package/2006/relationships"><Relationship Id="rId8" Type="http://schemas.openxmlformats.org/officeDocument/2006/relationships/tags" Target="../tags/tag63.xml"/><Relationship Id="rId13" Type="http://schemas.openxmlformats.org/officeDocument/2006/relationships/image" Target="../media/image72.png"/><Relationship Id="rId18" Type="http://schemas.openxmlformats.org/officeDocument/2006/relationships/image" Target="../media/image52.png"/><Relationship Id="rId3" Type="http://schemas.openxmlformats.org/officeDocument/2006/relationships/tags" Target="../tags/tag58.xml"/><Relationship Id="rId7" Type="http://schemas.openxmlformats.org/officeDocument/2006/relationships/tags" Target="../tags/tag62.xml"/><Relationship Id="rId12" Type="http://schemas.openxmlformats.org/officeDocument/2006/relationships/image" Target="../media/image47.png"/><Relationship Id="rId17" Type="http://schemas.openxmlformats.org/officeDocument/2006/relationships/image" Target="../media/image51.png"/><Relationship Id="rId2" Type="http://schemas.openxmlformats.org/officeDocument/2006/relationships/tags" Target="../tags/tag57.xml"/><Relationship Id="rId16" Type="http://schemas.openxmlformats.org/officeDocument/2006/relationships/image" Target="../media/image74.png"/><Relationship Id="rId1" Type="http://schemas.openxmlformats.org/officeDocument/2006/relationships/tags" Target="../tags/tag56.xml"/><Relationship Id="rId6" Type="http://schemas.openxmlformats.org/officeDocument/2006/relationships/tags" Target="../tags/tag61.xml"/><Relationship Id="rId11" Type="http://schemas.openxmlformats.org/officeDocument/2006/relationships/image" Target="../media/image71.png"/><Relationship Id="rId5" Type="http://schemas.openxmlformats.org/officeDocument/2006/relationships/tags" Target="../tags/tag60.xml"/><Relationship Id="rId15" Type="http://schemas.openxmlformats.org/officeDocument/2006/relationships/image" Target="../media/image73.png"/><Relationship Id="rId10" Type="http://schemas.openxmlformats.org/officeDocument/2006/relationships/notesSlide" Target="../notesSlides/notesSlide18.xml"/><Relationship Id="rId19" Type="http://schemas.openxmlformats.org/officeDocument/2006/relationships/image" Target="../media/image75.png"/><Relationship Id="rId4" Type="http://schemas.openxmlformats.org/officeDocument/2006/relationships/tags" Target="../tags/tag59.xml"/><Relationship Id="rId9" Type="http://schemas.openxmlformats.org/officeDocument/2006/relationships/slideLayout" Target="../slideLayouts/slideLayout2.xml"/><Relationship Id="rId14" Type="http://schemas.openxmlformats.org/officeDocument/2006/relationships/image" Target="../media/image50.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tags" Target="../tags/tag64.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58.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tags" Target="../tags/tag65.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59.png"/></Relationships>
</file>

<file path=ppt/slides/_rels/slide3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slideLayout" Target="../slideLayouts/slideLayout2.xml"/><Relationship Id="rId1" Type="http://schemas.openxmlformats.org/officeDocument/2006/relationships/tags" Target="../tags/tag66.xml"/></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ags" Target="../tags/tag67.xml"/></Relationships>
</file>

<file path=ppt/slides/_rels/slide36.xml.rels><?xml version="1.0" encoding="UTF-8" standalone="yes"?>
<Relationships xmlns="http://schemas.openxmlformats.org/package/2006/relationships"><Relationship Id="rId8" Type="http://schemas.openxmlformats.org/officeDocument/2006/relationships/image" Target="../media/image81.png"/><Relationship Id="rId13" Type="http://schemas.openxmlformats.org/officeDocument/2006/relationships/image" Target="../media/image83.png"/><Relationship Id="rId3" Type="http://schemas.openxmlformats.org/officeDocument/2006/relationships/tags" Target="../tags/tag70.xml"/><Relationship Id="rId7" Type="http://schemas.openxmlformats.org/officeDocument/2006/relationships/notesSlide" Target="../notesSlides/notesSlide21.xml"/><Relationship Id="rId12" Type="http://schemas.openxmlformats.org/officeDocument/2006/relationships/image" Target="../media/image82.png"/><Relationship Id="rId2" Type="http://schemas.openxmlformats.org/officeDocument/2006/relationships/tags" Target="../tags/tag69.xml"/><Relationship Id="rId1" Type="http://schemas.openxmlformats.org/officeDocument/2006/relationships/tags" Target="../tags/tag68.xml"/><Relationship Id="rId6" Type="http://schemas.openxmlformats.org/officeDocument/2006/relationships/slideLayout" Target="../slideLayouts/slideLayout2.xml"/><Relationship Id="rId11" Type="http://schemas.openxmlformats.org/officeDocument/2006/relationships/image" Target="../media/image52.png"/><Relationship Id="rId5" Type="http://schemas.openxmlformats.org/officeDocument/2006/relationships/tags" Target="../tags/tag72.xml"/><Relationship Id="rId10" Type="http://schemas.openxmlformats.org/officeDocument/2006/relationships/image" Target="../media/image47.png"/><Relationship Id="rId4" Type="http://schemas.openxmlformats.org/officeDocument/2006/relationships/tags" Target="../tags/tag71.xml"/><Relationship Id="rId9" Type="http://schemas.openxmlformats.org/officeDocument/2006/relationships/image" Target="../media/image51.png"/></Relationships>
</file>

<file path=ppt/slides/_rels/slide37.xml.rels><?xml version="1.0" encoding="UTF-8" standalone="yes"?>
<Relationships xmlns="http://schemas.openxmlformats.org/package/2006/relationships"><Relationship Id="rId8" Type="http://schemas.openxmlformats.org/officeDocument/2006/relationships/notesSlide" Target="../notesSlides/notesSlide22.xml"/><Relationship Id="rId13" Type="http://schemas.openxmlformats.org/officeDocument/2006/relationships/image" Target="../media/image49.png"/><Relationship Id="rId3" Type="http://schemas.openxmlformats.org/officeDocument/2006/relationships/tags" Target="../tags/tag75.xml"/><Relationship Id="rId7" Type="http://schemas.openxmlformats.org/officeDocument/2006/relationships/slideLayout" Target="../slideLayouts/slideLayout2.xml"/><Relationship Id="rId12" Type="http://schemas.openxmlformats.org/officeDocument/2006/relationships/image" Target="../media/image82.png"/><Relationship Id="rId2" Type="http://schemas.openxmlformats.org/officeDocument/2006/relationships/tags" Target="../tags/tag74.xml"/><Relationship Id="rId1" Type="http://schemas.openxmlformats.org/officeDocument/2006/relationships/tags" Target="../tags/tag73.xml"/><Relationship Id="rId6" Type="http://schemas.openxmlformats.org/officeDocument/2006/relationships/tags" Target="../tags/tag78.xml"/><Relationship Id="rId11" Type="http://schemas.openxmlformats.org/officeDocument/2006/relationships/image" Target="../media/image47.png"/><Relationship Id="rId5" Type="http://schemas.openxmlformats.org/officeDocument/2006/relationships/tags" Target="../tags/tag77.xml"/><Relationship Id="rId15" Type="http://schemas.openxmlformats.org/officeDocument/2006/relationships/image" Target="../media/image87.png"/><Relationship Id="rId10" Type="http://schemas.openxmlformats.org/officeDocument/2006/relationships/image" Target="../media/image85.png"/><Relationship Id="rId4" Type="http://schemas.openxmlformats.org/officeDocument/2006/relationships/tags" Target="../tags/tag76.xml"/><Relationship Id="rId9" Type="http://schemas.openxmlformats.org/officeDocument/2006/relationships/image" Target="../media/image84.png"/><Relationship Id="rId14" Type="http://schemas.openxmlformats.org/officeDocument/2006/relationships/image" Target="../media/image86.png"/></Relationships>
</file>

<file path=ppt/slides/_rels/slide38.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tags" Target="../tags/tag79.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58.png"/></Relationships>
</file>

<file path=ppt/slides/_rels/slide4.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tags" Target="../tags/tag5.xml"/><Relationship Id="rId7" Type="http://schemas.openxmlformats.org/officeDocument/2006/relationships/image" Target="../media/image3.png"/><Relationship Id="rId12" Type="http://schemas.openxmlformats.org/officeDocument/2006/relationships/image" Target="../media/image8.png"/><Relationship Id="rId2" Type="http://schemas.openxmlformats.org/officeDocument/2006/relationships/tags" Target="../tags/tag4.xml"/><Relationship Id="rId1" Type="http://schemas.openxmlformats.org/officeDocument/2006/relationships/tags" Target="../tags/tag3.xml"/><Relationship Id="rId6" Type="http://schemas.openxmlformats.org/officeDocument/2006/relationships/slideLayout" Target="../slideLayouts/slideLayout2.xml"/><Relationship Id="rId11" Type="http://schemas.openxmlformats.org/officeDocument/2006/relationships/image" Target="../media/image7.png"/><Relationship Id="rId5" Type="http://schemas.openxmlformats.org/officeDocument/2006/relationships/tags" Target="../tags/tag7.xml"/><Relationship Id="rId10" Type="http://schemas.openxmlformats.org/officeDocument/2006/relationships/image" Target="../media/image6.png"/><Relationship Id="rId4" Type="http://schemas.openxmlformats.org/officeDocument/2006/relationships/tags" Target="../tags/tag6.xml"/><Relationship Id="rId9"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tags" Target="../tags/tag80.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59.png"/></Relationships>
</file>

<file path=ppt/slides/_rels/slide4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slideLayout" Target="../slideLayouts/slideLayout2.xml"/><Relationship Id="rId1" Type="http://schemas.openxmlformats.org/officeDocument/2006/relationships/tags" Target="../tags/tag81.xml"/></Relationships>
</file>

<file path=ppt/slides/_rels/slide4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slideLayout" Target="../slideLayouts/slideLayout2.xml"/><Relationship Id="rId1" Type="http://schemas.openxmlformats.org/officeDocument/2006/relationships/tags" Target="../tags/tag82.xml"/></Relationships>
</file>

<file path=ppt/slides/_rels/slide43.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slideLayout" Target="../slideLayouts/slideLayout2.xml"/><Relationship Id="rId1" Type="http://schemas.openxmlformats.org/officeDocument/2006/relationships/tags" Target="../tags/tag83.xm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xml"/><Relationship Id="rId1" Type="http://schemas.openxmlformats.org/officeDocument/2006/relationships/tags" Target="../tags/tag84.xml"/><Relationship Id="rId4" Type="http://schemas.openxmlformats.org/officeDocument/2006/relationships/image" Target="../media/image96.png"/></Relationships>
</file>

<file path=ppt/slides/_rels/slide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ags" Target="../tags/tag85.xml"/></Relationships>
</file>

<file path=ppt/slides/_rels/slide46.xml.rels><?xml version="1.0" encoding="UTF-8" standalone="yes"?>
<Relationships xmlns="http://schemas.openxmlformats.org/package/2006/relationships"><Relationship Id="rId8" Type="http://schemas.openxmlformats.org/officeDocument/2006/relationships/tags" Target="../tags/tag93.xml"/><Relationship Id="rId13" Type="http://schemas.openxmlformats.org/officeDocument/2006/relationships/image" Target="../media/image97.png"/><Relationship Id="rId18" Type="http://schemas.openxmlformats.org/officeDocument/2006/relationships/image" Target="../media/image99.png"/><Relationship Id="rId3" Type="http://schemas.openxmlformats.org/officeDocument/2006/relationships/tags" Target="../tags/tag88.xml"/><Relationship Id="rId21" Type="http://schemas.openxmlformats.org/officeDocument/2006/relationships/image" Target="../media/image86.png"/><Relationship Id="rId7" Type="http://schemas.openxmlformats.org/officeDocument/2006/relationships/tags" Target="../tags/tag92.xml"/><Relationship Id="rId12" Type="http://schemas.openxmlformats.org/officeDocument/2006/relationships/notesSlide" Target="../notesSlides/notesSlide26.xml"/><Relationship Id="rId17" Type="http://schemas.openxmlformats.org/officeDocument/2006/relationships/image" Target="../media/image98.png"/><Relationship Id="rId2" Type="http://schemas.openxmlformats.org/officeDocument/2006/relationships/tags" Target="../tags/tag87.xml"/><Relationship Id="rId16" Type="http://schemas.openxmlformats.org/officeDocument/2006/relationships/image" Target="../media/image52.png"/><Relationship Id="rId20" Type="http://schemas.openxmlformats.org/officeDocument/2006/relationships/image" Target="../media/image49.png"/><Relationship Id="rId1" Type="http://schemas.openxmlformats.org/officeDocument/2006/relationships/tags" Target="../tags/tag86.xml"/><Relationship Id="rId6" Type="http://schemas.openxmlformats.org/officeDocument/2006/relationships/tags" Target="../tags/tag91.xml"/><Relationship Id="rId11" Type="http://schemas.openxmlformats.org/officeDocument/2006/relationships/slideLayout" Target="../slideLayouts/slideLayout2.xml"/><Relationship Id="rId5" Type="http://schemas.openxmlformats.org/officeDocument/2006/relationships/tags" Target="../tags/tag90.xml"/><Relationship Id="rId15" Type="http://schemas.openxmlformats.org/officeDocument/2006/relationships/image" Target="../media/image51.png"/><Relationship Id="rId23" Type="http://schemas.openxmlformats.org/officeDocument/2006/relationships/image" Target="../media/image74.png"/><Relationship Id="rId10" Type="http://schemas.openxmlformats.org/officeDocument/2006/relationships/tags" Target="../tags/tag95.xml"/><Relationship Id="rId19" Type="http://schemas.openxmlformats.org/officeDocument/2006/relationships/image" Target="../media/image100.png"/><Relationship Id="rId4" Type="http://schemas.openxmlformats.org/officeDocument/2006/relationships/tags" Target="../tags/tag89.xml"/><Relationship Id="rId9" Type="http://schemas.openxmlformats.org/officeDocument/2006/relationships/tags" Target="../tags/tag94.xml"/><Relationship Id="rId14" Type="http://schemas.openxmlformats.org/officeDocument/2006/relationships/image" Target="../media/image47.png"/><Relationship Id="rId22" Type="http://schemas.openxmlformats.org/officeDocument/2006/relationships/image" Target="../media/image87.png"/></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xml"/><Relationship Id="rId1" Type="http://schemas.openxmlformats.org/officeDocument/2006/relationships/tags" Target="../tags/tag96.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58.png"/></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xml"/><Relationship Id="rId1" Type="http://schemas.openxmlformats.org/officeDocument/2006/relationships/tags" Target="../tags/tag97.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59.png"/></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xml"/><Relationship Id="rId1" Type="http://schemas.openxmlformats.org/officeDocument/2006/relationships/tags" Target="../tags/tag98.xml"/><Relationship Id="rId4" Type="http://schemas.openxmlformats.org/officeDocument/2006/relationships/image" Target="../media/image105.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8.xml"/><Relationship Id="rId4" Type="http://schemas.openxmlformats.org/officeDocument/2006/relationships/image" Target="../media/image9.png"/></Relationships>
</file>

<file path=ppt/slides/_rels/slide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ags" Target="../tags/tag99.xml"/></Relationships>
</file>

<file path=ppt/slides/_rels/slide51.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slideLayout" Target="../slideLayouts/slideLayout2.xml"/><Relationship Id="rId1" Type="http://schemas.openxmlformats.org/officeDocument/2006/relationships/tags" Target="../tags/tag100.xml"/></Relationships>
</file>

<file path=ppt/slides/_rels/slide52.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slideLayout" Target="../slideLayouts/slideLayout2.xml"/><Relationship Id="rId1" Type="http://schemas.openxmlformats.org/officeDocument/2006/relationships/tags" Target="../tags/tag101.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ags" Target="../tags/tag9.xml"/></Relationships>
</file>

<file path=ppt/slides/_rels/slide7.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slideLayout" Target="../slideLayouts/slideLayout2.xml"/><Relationship Id="rId7" Type="http://schemas.openxmlformats.org/officeDocument/2006/relationships/image" Target="../media/image12.png"/><Relationship Id="rId2" Type="http://schemas.openxmlformats.org/officeDocument/2006/relationships/tags" Target="../tags/tag11.xml"/><Relationship Id="rId1" Type="http://schemas.openxmlformats.org/officeDocument/2006/relationships/tags" Target="../tags/tag10.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notesSlide" Target="../notesSlides/notesSlide3.xml"/><Relationship Id="rId9"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slideLayout" Target="../slideLayouts/slideLayout2.xml"/><Relationship Id="rId1" Type="http://schemas.openxmlformats.org/officeDocument/2006/relationships/tags" Target="../tags/tag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D270E87D-1E34-90D2-06D4-6CC3C5CE5628}"/>
              </a:ext>
            </a:extLst>
          </p:cNvPr>
          <p:cNvSpPr>
            <a:spLocks noGrp="1"/>
          </p:cNvSpPr>
          <p:nvPr>
            <p:ph type="sldNum" sz="quarter" idx="10"/>
          </p:nvPr>
        </p:nvSpPr>
        <p:spPr/>
        <p:txBody>
          <a:bodyPr/>
          <a:lstStyle/>
          <a:p>
            <a:fld id="{280088F6-7C6C-4B38-8F53-C0D87CD1D86B}" type="slidenum">
              <a:rPr lang="zh-TW" altLang="en-US" smtClean="0"/>
              <a:pPr/>
              <a:t>1</a:t>
            </a:fld>
            <a:endParaRPr lang="zh-TW" altLang="en-US" dirty="0"/>
          </a:p>
        </p:txBody>
      </p:sp>
      <p:sp>
        <p:nvSpPr>
          <p:cNvPr id="6" name="文字方塊 5">
            <a:extLst>
              <a:ext uri="{FF2B5EF4-FFF2-40B4-BE49-F238E27FC236}">
                <a16:creationId xmlns:a16="http://schemas.microsoft.com/office/drawing/2014/main" id="{51063B26-38CA-BF25-A02A-CA11107D58EA}"/>
              </a:ext>
            </a:extLst>
          </p:cNvPr>
          <p:cNvSpPr txBox="1"/>
          <p:nvPr/>
        </p:nvSpPr>
        <p:spPr>
          <a:xfrm>
            <a:off x="2999072" y="1659521"/>
            <a:ext cx="8394352" cy="1754326"/>
          </a:xfrm>
          <a:prstGeom prst="rect">
            <a:avLst/>
          </a:prstGeom>
          <a:noFill/>
        </p:spPr>
        <p:txBody>
          <a:bodyPr wrap="square">
            <a:spAutoFit/>
          </a:bodyPr>
          <a:lstStyle/>
          <a:p>
            <a:r>
              <a:rPr kumimoji="0" lang="en-US" altLang="zh-TW" sz="3600" b="1" i="0" u="none" strike="noStrike" kern="0" cap="none" spc="0" normalizeH="0" baseline="0" noProof="0" dirty="0">
                <a:ln>
                  <a:noFill/>
                </a:ln>
                <a:solidFill>
                  <a:srgbClr val="000000"/>
                </a:solidFill>
                <a:effectLst/>
                <a:uLnTx/>
                <a:uFillTx/>
                <a:latin typeface="Montserrat"/>
                <a:sym typeface="Montserrat"/>
              </a:rPr>
              <a:t>A Free-Ride Linear Block Codes: Puncturing Optimization and matrix Construction</a:t>
            </a:r>
            <a:endParaRPr lang="zh-TW" altLang="en-US" sz="2400" dirty="0"/>
          </a:p>
        </p:txBody>
      </p:sp>
      <p:sp>
        <p:nvSpPr>
          <p:cNvPr id="11" name="Google Shape;186;p30">
            <a:extLst>
              <a:ext uri="{FF2B5EF4-FFF2-40B4-BE49-F238E27FC236}">
                <a16:creationId xmlns:a16="http://schemas.microsoft.com/office/drawing/2014/main" id="{042ABD40-C29A-F9EA-2A5C-4250D930E4C4}"/>
              </a:ext>
            </a:extLst>
          </p:cNvPr>
          <p:cNvSpPr txBox="1">
            <a:spLocks/>
          </p:cNvSpPr>
          <p:nvPr/>
        </p:nvSpPr>
        <p:spPr>
          <a:xfrm>
            <a:off x="3640916" y="3908570"/>
            <a:ext cx="4414893" cy="77381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2"/>
              </a:buClr>
              <a:buSzPts val="2800"/>
              <a:buFont typeface="Montserrat"/>
              <a:buNone/>
              <a:defRPr sz="1600" b="0" i="0" u="none" strike="noStrike" cap="none">
                <a:solidFill>
                  <a:schemeClr val="accent2"/>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9pPr>
          </a:lstStyle>
          <a:p>
            <a:pPr marL="0" marR="0" lvl="0" indent="0" algn="l" defTabSz="914400" rtl="0" eaLnBrk="1" fontAlgn="auto" latinLnBrk="0" hangingPunct="1">
              <a:lnSpc>
                <a:spcPct val="100000"/>
              </a:lnSpc>
              <a:spcBef>
                <a:spcPts val="0"/>
              </a:spcBef>
              <a:spcAft>
                <a:spcPts val="0"/>
              </a:spcAft>
              <a:buClr>
                <a:srgbClr val="4A8CFF"/>
              </a:buClr>
              <a:buSzPts val="2800"/>
              <a:buFont typeface="Montserrat"/>
              <a:buNone/>
              <a:tabLst/>
              <a:defRPr/>
            </a:pPr>
            <a:r>
              <a:rPr kumimoji="0" lang="en-US" sz="1800" b="0" i="0" u="none" strike="noStrike" kern="0" cap="none" spc="0" normalizeH="0" baseline="0" noProof="0" dirty="0">
                <a:ln>
                  <a:noFill/>
                </a:ln>
                <a:solidFill>
                  <a:srgbClr val="000000"/>
                </a:solidFill>
                <a:effectLst/>
                <a:uLnTx/>
                <a:uFillTx/>
                <a:latin typeface="Montserrat"/>
                <a:sym typeface="Montserrat"/>
              </a:rPr>
              <a:t>Advisor: Prof. Jiun Hung Yu</a:t>
            </a:r>
          </a:p>
          <a:p>
            <a:pPr marL="0" marR="0" lvl="0" indent="0" algn="r" defTabSz="914400" rtl="0" eaLnBrk="1" fontAlgn="auto" latinLnBrk="0" hangingPunct="1">
              <a:lnSpc>
                <a:spcPct val="100000"/>
              </a:lnSpc>
              <a:spcBef>
                <a:spcPts val="0"/>
              </a:spcBef>
              <a:spcAft>
                <a:spcPts val="0"/>
              </a:spcAft>
              <a:buClr>
                <a:srgbClr val="4A8CFF"/>
              </a:buClr>
              <a:buSzPts val="2800"/>
              <a:buFont typeface="Montserrat"/>
              <a:buNone/>
              <a:tabLst/>
              <a:defRPr/>
            </a:pPr>
            <a:r>
              <a:rPr kumimoji="0" lang="en-US" sz="1800" b="0" i="0" u="none" strike="noStrike" kern="0" cap="none" spc="0" normalizeH="0" baseline="0" noProof="0" dirty="0">
                <a:ln>
                  <a:noFill/>
                </a:ln>
                <a:solidFill>
                  <a:srgbClr val="000000"/>
                </a:solidFill>
                <a:effectLst/>
                <a:uLnTx/>
                <a:uFillTx/>
                <a:latin typeface="Montserrat"/>
                <a:sym typeface="Montserrat"/>
              </a:rPr>
              <a:t> Prof. </a:t>
            </a:r>
            <a:r>
              <a:rPr kumimoji="0" lang="en-US" altLang="zh-TW" sz="1800" b="0" i="0" u="none" strike="noStrike" kern="0" cap="none" spc="0" normalizeH="0" baseline="0" noProof="0" dirty="0" err="1">
                <a:ln>
                  <a:noFill/>
                </a:ln>
                <a:solidFill>
                  <a:srgbClr val="000000"/>
                </a:solidFill>
                <a:effectLst/>
                <a:uLnTx/>
                <a:uFillTx/>
                <a:latin typeface="Montserrat"/>
                <a:sym typeface="Montserrat"/>
              </a:rPr>
              <a:t>Tofar</a:t>
            </a:r>
            <a:r>
              <a:rPr kumimoji="0" lang="en-US" altLang="zh-TW" sz="1800" b="0" i="0" u="none" strike="noStrike" kern="0" cap="none" spc="0" normalizeH="0" baseline="0" noProof="0" dirty="0">
                <a:ln>
                  <a:noFill/>
                </a:ln>
                <a:solidFill>
                  <a:srgbClr val="000000"/>
                </a:solidFill>
                <a:effectLst/>
                <a:uLnTx/>
                <a:uFillTx/>
                <a:latin typeface="Montserrat"/>
                <a:sym typeface="Montserrat"/>
              </a:rPr>
              <a:t> Chih-Yuan Chang</a:t>
            </a:r>
          </a:p>
          <a:p>
            <a:pPr marL="0" marR="0" lvl="0" indent="0" algn="r" defTabSz="914400" rtl="0" eaLnBrk="1" fontAlgn="auto" latinLnBrk="0" hangingPunct="1">
              <a:lnSpc>
                <a:spcPct val="100000"/>
              </a:lnSpc>
              <a:spcBef>
                <a:spcPts val="0"/>
              </a:spcBef>
              <a:spcAft>
                <a:spcPts val="0"/>
              </a:spcAft>
              <a:buClr>
                <a:srgbClr val="4A8CFF"/>
              </a:buClr>
              <a:buSzPts val="2800"/>
              <a:buFont typeface="Montserrat"/>
              <a:buNone/>
              <a:tabLst/>
              <a:defRPr/>
            </a:pPr>
            <a:endParaRPr kumimoji="0" lang="en-US" sz="1800" b="0" i="0" u="none" strike="noStrike" kern="0" cap="none" spc="0" normalizeH="0" baseline="0" noProof="0" dirty="0">
              <a:ln>
                <a:noFill/>
              </a:ln>
              <a:solidFill>
                <a:srgbClr val="000000"/>
              </a:solidFill>
              <a:effectLst/>
              <a:uLnTx/>
              <a:uFillTx/>
              <a:latin typeface="Montserrat"/>
              <a:sym typeface="Montserrat"/>
            </a:endParaRPr>
          </a:p>
        </p:txBody>
      </p:sp>
      <p:sp>
        <p:nvSpPr>
          <p:cNvPr id="12" name="Google Shape;186;p30">
            <a:extLst>
              <a:ext uri="{FF2B5EF4-FFF2-40B4-BE49-F238E27FC236}">
                <a16:creationId xmlns:a16="http://schemas.microsoft.com/office/drawing/2014/main" id="{25C6917E-D026-65F6-5671-E519DA306CDF}"/>
              </a:ext>
            </a:extLst>
          </p:cNvPr>
          <p:cNvSpPr txBox="1">
            <a:spLocks/>
          </p:cNvSpPr>
          <p:nvPr/>
        </p:nvSpPr>
        <p:spPr>
          <a:xfrm>
            <a:off x="4938699" y="3429000"/>
            <a:ext cx="1507389" cy="47663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2"/>
              </a:buClr>
              <a:buSzPts val="2800"/>
              <a:buFont typeface="Montserrat"/>
              <a:buNone/>
              <a:defRPr sz="1600" b="0" i="0" u="none" strike="noStrike" cap="none">
                <a:solidFill>
                  <a:schemeClr val="accent2"/>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9pPr>
          </a:lstStyle>
          <a:p>
            <a:pPr marL="0" marR="0" lvl="0" indent="0" algn="r" defTabSz="914400" rtl="0" eaLnBrk="1" fontAlgn="auto" latinLnBrk="0" hangingPunct="1">
              <a:lnSpc>
                <a:spcPct val="100000"/>
              </a:lnSpc>
              <a:spcBef>
                <a:spcPts val="0"/>
              </a:spcBef>
              <a:spcAft>
                <a:spcPts val="0"/>
              </a:spcAft>
              <a:buClr>
                <a:srgbClr val="4A8CFF"/>
              </a:buClr>
              <a:buSzPts val="2800"/>
              <a:buFont typeface="Montserrat"/>
              <a:buNone/>
              <a:tabLst/>
              <a:defRPr/>
            </a:pPr>
            <a:r>
              <a:rPr kumimoji="0" lang="en-US" sz="1800" b="0" i="0" u="none" strike="noStrike" kern="0" cap="none" spc="0" normalizeH="0" baseline="0" noProof="0" dirty="0">
                <a:ln>
                  <a:noFill/>
                </a:ln>
                <a:solidFill>
                  <a:srgbClr val="000000"/>
                </a:solidFill>
                <a:effectLst/>
                <a:uLnTx/>
                <a:uFillTx/>
                <a:latin typeface="Montserrat"/>
                <a:sym typeface="Montserrat"/>
              </a:rPr>
              <a:t>GiGi Chou</a:t>
            </a:r>
          </a:p>
        </p:txBody>
      </p:sp>
      <p:sp>
        <p:nvSpPr>
          <p:cNvPr id="13" name="文字方塊 12">
            <a:extLst>
              <a:ext uri="{FF2B5EF4-FFF2-40B4-BE49-F238E27FC236}">
                <a16:creationId xmlns:a16="http://schemas.microsoft.com/office/drawing/2014/main" id="{93E0177A-4B5F-72E4-EF4D-07152101B722}"/>
              </a:ext>
            </a:extLst>
          </p:cNvPr>
          <p:cNvSpPr txBox="1"/>
          <p:nvPr/>
        </p:nvSpPr>
        <p:spPr>
          <a:xfrm>
            <a:off x="3394464" y="4673449"/>
            <a:ext cx="6471912" cy="830997"/>
          </a:xfrm>
          <a:prstGeom prst="rect">
            <a:avLst/>
          </a:prstGeom>
          <a:noFill/>
        </p:spPr>
        <p:txBody>
          <a:bodyPr wrap="square">
            <a:spAutoFit/>
          </a:bodyPr>
          <a:lstStyle/>
          <a:p>
            <a:pPr>
              <a:buClr>
                <a:srgbClr val="000000"/>
              </a:buClr>
              <a:buFont typeface="Arial"/>
              <a:buNone/>
            </a:pPr>
            <a:r>
              <a:rPr lang="zh-TW" altLang="en-US" sz="1600" kern="0" dirty="0">
                <a:solidFill>
                  <a:srgbClr val="000000"/>
                </a:solidFill>
                <a:latin typeface="Montserrat"/>
                <a:cs typeface="Arial"/>
                <a:sym typeface="Montserrat"/>
              </a:rPr>
              <a:t>Transmission and Networking Technologies Laboratory,</a:t>
            </a:r>
          </a:p>
          <a:p>
            <a:pPr>
              <a:buClr>
                <a:srgbClr val="000000"/>
              </a:buClr>
              <a:buFont typeface="Arial"/>
              <a:buNone/>
            </a:pPr>
            <a:r>
              <a:rPr lang="zh-TW" altLang="en-US" sz="1600" kern="0" dirty="0">
                <a:solidFill>
                  <a:srgbClr val="000000"/>
                </a:solidFill>
                <a:latin typeface="Montserrat"/>
                <a:cs typeface="Arial"/>
                <a:sym typeface="Montserrat"/>
              </a:rPr>
              <a:t>Institute of Communications Engineering</a:t>
            </a:r>
          </a:p>
          <a:p>
            <a:pPr>
              <a:buClr>
                <a:srgbClr val="000000"/>
              </a:buClr>
              <a:buFont typeface="Arial"/>
              <a:buNone/>
            </a:pPr>
            <a:r>
              <a:rPr lang="zh-TW" altLang="en-US" sz="1600" kern="0" dirty="0">
                <a:solidFill>
                  <a:srgbClr val="000000"/>
                </a:solidFill>
                <a:latin typeface="Montserrat"/>
                <a:cs typeface="Arial"/>
                <a:sym typeface="Montserrat"/>
              </a:rPr>
              <a:t>National Chiao Tung University, Hsinchu, Taiwan</a:t>
            </a:r>
          </a:p>
        </p:txBody>
      </p:sp>
      <p:cxnSp>
        <p:nvCxnSpPr>
          <p:cNvPr id="14" name="直線接點 13">
            <a:extLst>
              <a:ext uri="{FF2B5EF4-FFF2-40B4-BE49-F238E27FC236}">
                <a16:creationId xmlns:a16="http://schemas.microsoft.com/office/drawing/2014/main" id="{C7B9BA59-B067-0E81-E75C-5E813ACADEC7}"/>
              </a:ext>
            </a:extLst>
          </p:cNvPr>
          <p:cNvCxnSpPr>
            <a:cxnSpLocks/>
          </p:cNvCxnSpPr>
          <p:nvPr/>
        </p:nvCxnSpPr>
        <p:spPr>
          <a:xfrm>
            <a:off x="3394464" y="5504446"/>
            <a:ext cx="5641443" cy="0"/>
          </a:xfrm>
          <a:prstGeom prst="line">
            <a:avLst/>
          </a:prstGeom>
          <a:noFill/>
          <a:ln w="19050" cap="flat" cmpd="sng" algn="ctr">
            <a:solidFill>
              <a:srgbClr val="4A8CFF">
                <a:lumMod val="40000"/>
                <a:lumOff val="60000"/>
              </a:srgbClr>
            </a:solidFill>
            <a:prstDash val="solid"/>
          </a:ln>
          <a:effectLst>
            <a:outerShdw blurRad="40000" dist="20000" dir="5400000" rotWithShape="0">
              <a:srgbClr val="000000">
                <a:alpha val="38000"/>
              </a:srgbClr>
            </a:outerShdw>
          </a:effectLst>
        </p:spPr>
      </p:cxnSp>
    </p:spTree>
    <p:extLst>
      <p:ext uri="{BB962C8B-B14F-4D97-AF65-F5344CB8AC3E}">
        <p14:creationId xmlns:p14="http://schemas.microsoft.com/office/powerpoint/2010/main" val="5900949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A2630F-5126-F059-4BD4-003D5AE4B07A}"/>
            </a:ext>
          </a:extLst>
        </p:cNvPr>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F11C981A-EA7C-1525-A0E4-042CC8DAFD1C}"/>
              </a:ext>
            </a:extLst>
          </p:cNvPr>
          <p:cNvSpPr>
            <a:spLocks noGrp="1"/>
          </p:cNvSpPr>
          <p:nvPr>
            <p:ph type="sldNum" sz="quarter" idx="10"/>
          </p:nvPr>
        </p:nvSpPr>
        <p:spPr/>
        <p:txBody>
          <a:bodyPr/>
          <a:lstStyle/>
          <a:p>
            <a:fld id="{280088F6-7C6C-4B38-8F53-C0D87CD1D86B}" type="slidenum">
              <a:rPr lang="zh-TW" altLang="en-US" smtClean="0"/>
              <a:pPr/>
              <a:t>10</a:t>
            </a:fld>
            <a:endParaRPr lang="zh-TW" altLang="en-US" dirty="0"/>
          </a:p>
        </p:txBody>
      </p:sp>
      <p:sp>
        <p:nvSpPr>
          <p:cNvPr id="3" name="文字方塊 2">
            <a:extLst>
              <a:ext uri="{FF2B5EF4-FFF2-40B4-BE49-F238E27FC236}">
                <a16:creationId xmlns:a16="http://schemas.microsoft.com/office/drawing/2014/main" id="{5E4CD454-FDAC-2496-6743-DEA68634BC1D}"/>
              </a:ext>
            </a:extLst>
          </p:cNvPr>
          <p:cNvSpPr txBox="1"/>
          <p:nvPr/>
        </p:nvSpPr>
        <p:spPr>
          <a:xfrm>
            <a:off x="0" y="0"/>
            <a:ext cx="10643191" cy="584775"/>
          </a:xfrm>
          <a:prstGeom prst="rect">
            <a:avLst/>
          </a:prstGeom>
          <a:noFill/>
        </p:spPr>
        <p:txBody>
          <a:bodyPr wrap="square">
            <a:spAutoFit/>
          </a:bodyPr>
          <a:lstStyle/>
          <a:p>
            <a:r>
              <a:rPr lang="en-US" altLang="zh-TW" sz="3200" b="1" dirty="0">
                <a:solidFill>
                  <a:schemeClr val="bg1"/>
                </a:solidFill>
                <a:latin typeface="Times New Roman" panose="02020603050405020304" pitchFamily="18" charset="0"/>
                <a:cs typeface="Times New Roman" panose="02020603050405020304" pitchFamily="18" charset="0"/>
              </a:rPr>
              <a:t>Puncture – Concept</a:t>
            </a:r>
            <a:endParaRPr lang="zh-TW" altLang="en-US" sz="3200" b="1" dirty="0">
              <a:solidFill>
                <a:schemeClr val="bg1"/>
              </a:solidFill>
              <a:latin typeface="Times New Roman" panose="02020603050405020304" pitchFamily="18" charset="0"/>
              <a:cs typeface="Times New Roman" panose="02020603050405020304" pitchFamily="18" charset="0"/>
            </a:endParaRPr>
          </a:p>
        </p:txBody>
      </p:sp>
      <p:pic>
        <p:nvPicPr>
          <p:cNvPr id="15" name="圖片 14" descr="\documentclass{article}&#10;\usepackage{amsmath}&#10;&#10;\usepackage[dvipsnames]{xcolor}&#10;\pagestyle{empty}&#10;\begin{document}&#10;\begin{itemize}&#10;  \item Puncturing in LDPC (Low-Density Parity-Check) codes refers to the deliberate omission of certain coded bits before transmission to increase the effective code rate. After generating a full LDPC codeword according to a base code rate, the encoder simply removes (punctures) a predefined subset of bits and does not send them over the channel. At the decoder, these punctured positions are treated as erasures; the remaining received bits and the code’s sparse parity-check structure are used to infer the missing values during iterative decoding.&#10;&#10;&#10;\item Puncturing lets our adapt the code rate without changing the parity-check matrix but reduces redundancy and degrades error-correction performance. It is typically combined with rate-matching in standards like LTE and 5G NR to optimize throughput and reliability.&#10;\end{itemize}&#10;\end{document}&#10;&#10;&#10;&#10;&#10;&#10;&#10;&#10;&#10;" title="IguanaTex Bitmap Display">
            <a:extLst>
              <a:ext uri="{FF2B5EF4-FFF2-40B4-BE49-F238E27FC236}">
                <a16:creationId xmlns:a16="http://schemas.microsoft.com/office/drawing/2014/main" id="{969F4F7E-803C-0D2F-85E8-B3F2F56F0177}"/>
              </a:ext>
            </a:extLst>
          </p:cNvPr>
          <p:cNvPicPr>
            <a:picLocks noChangeAspect="1"/>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508313" y="1407429"/>
            <a:ext cx="8491004" cy="3855729"/>
          </a:xfrm>
          <a:prstGeom prst="rect">
            <a:avLst/>
          </a:prstGeom>
        </p:spPr>
      </p:pic>
    </p:spTree>
    <p:extLst>
      <p:ext uri="{BB962C8B-B14F-4D97-AF65-F5344CB8AC3E}">
        <p14:creationId xmlns:p14="http://schemas.microsoft.com/office/powerpoint/2010/main" val="34142621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BDDBAA-42B7-AC1A-BA44-47B37B2DA95B}"/>
            </a:ext>
          </a:extLst>
        </p:cNvPr>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F7C3C448-2B09-891C-A7F0-00A834F44C7B}"/>
              </a:ext>
            </a:extLst>
          </p:cNvPr>
          <p:cNvSpPr>
            <a:spLocks noGrp="1"/>
          </p:cNvSpPr>
          <p:nvPr>
            <p:ph type="sldNum" sz="quarter" idx="10"/>
          </p:nvPr>
        </p:nvSpPr>
        <p:spPr/>
        <p:txBody>
          <a:bodyPr/>
          <a:lstStyle/>
          <a:p>
            <a:fld id="{280088F6-7C6C-4B38-8F53-C0D87CD1D86B}" type="slidenum">
              <a:rPr lang="zh-TW" altLang="en-US" smtClean="0"/>
              <a:pPr/>
              <a:t>11</a:t>
            </a:fld>
            <a:endParaRPr lang="zh-TW" altLang="en-US" dirty="0"/>
          </a:p>
        </p:txBody>
      </p:sp>
      <p:pic>
        <p:nvPicPr>
          <p:cNvPr id="26" name="圖片 25" descr="\documentclass{article}&#10;\usepackage{amsmath}&#10;&#10;\usepackage[dvipsnames]{xcolor}&#10;\pagestyle{empty}&#10;\begin{document}&#10;\begin{itemize}&#10;  \item A punctured variable node can be reliably recovered if it is connected to a sufficient number of check nodes, each of which is itself connected to reliable variable nodes.&#10;&#10;\item Generally, a punctured variable node $V$ is called $k$-step recoverable (k-SR) if $V$ has at least one neighbor $C$, such that&#10;\[&#10;  N(C)\setminus\{V\}&#10;\]&#10;contains at least one $(k-1)$-SR node and all other nodes are $m$-SR for some $0 \le m \le k-1$.  &#10;The $k$-SR node is recovered after the $k$-th iteration.  &#10;&#10;\end{itemize}&#10;\end{document}&#10;&#10;&#10;&#10;&#10;&#10;&#10;&#10;&#10;" title="IguanaTex Bitmap Display">
            <a:extLst>
              <a:ext uri="{FF2B5EF4-FFF2-40B4-BE49-F238E27FC236}">
                <a16:creationId xmlns:a16="http://schemas.microsoft.com/office/drawing/2014/main" id="{709E8C67-D959-CBD7-1C82-41C14110D7BF}"/>
              </a:ext>
            </a:extLst>
          </p:cNvPr>
          <p:cNvPicPr>
            <a:picLocks noChangeAspect="1"/>
          </p:cNvPicPr>
          <p:nvPr>
            <p:custDataLst>
              <p:tags r:id="rId1"/>
            </p:custDataLst>
          </p:nvPr>
        </p:nvPicPr>
        <p:blipFill>
          <a:blip r:embed="rId6">
            <a:extLst>
              <a:ext uri="{28A0092B-C50C-407E-A947-70E740481C1C}">
                <a14:useLocalDpi xmlns:a14="http://schemas.microsoft.com/office/drawing/2010/main" val="0"/>
              </a:ext>
            </a:extLst>
          </a:blip>
          <a:stretch>
            <a:fillRect/>
          </a:stretch>
        </p:blipFill>
        <p:spPr>
          <a:xfrm>
            <a:off x="380724" y="1143366"/>
            <a:ext cx="8487894" cy="3107256"/>
          </a:xfrm>
          <a:prstGeom prst="rect">
            <a:avLst/>
          </a:prstGeom>
        </p:spPr>
      </p:pic>
      <p:grpSp>
        <p:nvGrpSpPr>
          <p:cNvPr id="27" name="群組 26">
            <a:extLst>
              <a:ext uri="{FF2B5EF4-FFF2-40B4-BE49-F238E27FC236}">
                <a16:creationId xmlns:a16="http://schemas.microsoft.com/office/drawing/2014/main" id="{4C4691E7-DA89-1955-657E-DDA580224DEF}"/>
              </a:ext>
            </a:extLst>
          </p:cNvPr>
          <p:cNvGrpSpPr/>
          <p:nvPr/>
        </p:nvGrpSpPr>
        <p:grpSpPr>
          <a:xfrm>
            <a:off x="9063213" y="3017920"/>
            <a:ext cx="3128787" cy="3271827"/>
            <a:chOff x="7438394" y="1367543"/>
            <a:chExt cx="4544059" cy="4782571"/>
          </a:xfrm>
        </p:grpSpPr>
        <p:pic>
          <p:nvPicPr>
            <p:cNvPr id="28" name="圖片 27">
              <a:extLst>
                <a:ext uri="{FF2B5EF4-FFF2-40B4-BE49-F238E27FC236}">
                  <a16:creationId xmlns:a16="http://schemas.microsoft.com/office/drawing/2014/main" id="{13044F36-0FC0-3AC6-EE90-5A8ED04CDE9C}"/>
                </a:ext>
              </a:extLst>
            </p:cNvPr>
            <p:cNvPicPr>
              <a:picLocks noChangeAspect="1"/>
            </p:cNvPicPr>
            <p:nvPr/>
          </p:nvPicPr>
          <p:blipFill>
            <a:blip r:embed="rId7"/>
            <a:stretch>
              <a:fillRect/>
            </a:stretch>
          </p:blipFill>
          <p:spPr>
            <a:xfrm>
              <a:off x="7438394" y="1367543"/>
              <a:ext cx="4544059" cy="4010585"/>
            </a:xfrm>
            <a:prstGeom prst="rect">
              <a:avLst/>
            </a:prstGeom>
          </p:spPr>
        </p:pic>
        <p:pic>
          <p:nvPicPr>
            <p:cNvPr id="29" name="圖片 28" descr="\documentclass{article}&#10;\usepackage{amsmath, xcolor}&#10;\pagestyle{empty}&#10;\begin{document}&#10;\begin{itemize}&#10;\item filled circles: unpunctured nodes&#10;\item unfilled circles: punctured nodes&#10;\end{itemize}&#10;&#10;\end{document}" title="IguanaTex Bitmap Display">
              <a:extLst>
                <a:ext uri="{FF2B5EF4-FFF2-40B4-BE49-F238E27FC236}">
                  <a16:creationId xmlns:a16="http://schemas.microsoft.com/office/drawing/2014/main" id="{A6034C5A-3C12-E497-9975-F7CFA1151A5F}"/>
                </a:ext>
              </a:extLst>
            </p:cNvPr>
            <p:cNvPicPr>
              <a:picLocks noChangeAspect="1"/>
            </p:cNvPicPr>
            <p:nvPr>
              <p:custDataLst>
                <p:tags r:id="rId3"/>
              </p:custDataLst>
            </p:nvPr>
          </p:nvPicPr>
          <p:blipFill>
            <a:blip r:embed="rId8">
              <a:extLst>
                <a:ext uri="{28A0092B-C50C-407E-A947-70E740481C1C}">
                  <a14:useLocalDpi xmlns:a14="http://schemas.microsoft.com/office/drawing/2010/main" val="0"/>
                </a:ext>
              </a:extLst>
            </a:blip>
            <a:stretch>
              <a:fillRect/>
            </a:stretch>
          </p:blipFill>
          <p:spPr>
            <a:xfrm>
              <a:off x="7438394" y="5490457"/>
              <a:ext cx="3443658" cy="659657"/>
            </a:xfrm>
            <a:prstGeom prst="rect">
              <a:avLst/>
            </a:prstGeom>
          </p:spPr>
        </p:pic>
      </p:grpSp>
      <p:pic>
        <p:nvPicPr>
          <p:cNvPr id="5" name="圖片 4" descr="\documentclass{article}&#10;\usepackage{amsmath, xcolor,bm}&#10;\pagestyle{empty}&#10;\begin{document}&#10;&#10;Recovery Tree&#10;&#10;\end{document}" title="IguanaTex Bitmap Display">
            <a:extLst>
              <a:ext uri="{FF2B5EF4-FFF2-40B4-BE49-F238E27FC236}">
                <a16:creationId xmlns:a16="http://schemas.microsoft.com/office/drawing/2014/main" id="{1AE8705A-07AD-D61E-3358-9CCA67A3A4D5}"/>
              </a:ext>
            </a:extLst>
          </p:cNvPr>
          <p:cNvPicPr>
            <a:picLocks noChangeAspect="1"/>
          </p:cNvPicPr>
          <p:nvPr>
            <p:custDataLst>
              <p:tags r:id="rId2"/>
            </p:custDataLst>
          </p:nvPr>
        </p:nvPicPr>
        <p:blipFill>
          <a:blip r:embed="rId9">
            <a:extLst>
              <a:ext uri="{28A0092B-C50C-407E-A947-70E740481C1C}">
                <a14:useLocalDpi xmlns:a14="http://schemas.microsoft.com/office/drawing/2010/main" val="0"/>
              </a:ext>
            </a:extLst>
          </a:blip>
          <a:stretch>
            <a:fillRect/>
          </a:stretch>
        </p:blipFill>
        <p:spPr>
          <a:xfrm>
            <a:off x="10248769" y="2937278"/>
            <a:ext cx="1090133" cy="156800"/>
          </a:xfrm>
          <a:prstGeom prst="rect">
            <a:avLst/>
          </a:prstGeom>
        </p:spPr>
      </p:pic>
      <p:sp>
        <p:nvSpPr>
          <p:cNvPr id="6" name="文字方塊 5">
            <a:extLst>
              <a:ext uri="{FF2B5EF4-FFF2-40B4-BE49-F238E27FC236}">
                <a16:creationId xmlns:a16="http://schemas.microsoft.com/office/drawing/2014/main" id="{58ACBF3D-6177-91D6-75DC-E795C8A419E5}"/>
              </a:ext>
            </a:extLst>
          </p:cNvPr>
          <p:cNvSpPr txBox="1"/>
          <p:nvPr/>
        </p:nvSpPr>
        <p:spPr>
          <a:xfrm>
            <a:off x="0" y="0"/>
            <a:ext cx="10643191" cy="584775"/>
          </a:xfrm>
          <a:prstGeom prst="rect">
            <a:avLst/>
          </a:prstGeom>
          <a:noFill/>
        </p:spPr>
        <p:txBody>
          <a:bodyPr wrap="square">
            <a:spAutoFit/>
          </a:bodyPr>
          <a:lstStyle/>
          <a:p>
            <a:r>
              <a:rPr lang="en-US" altLang="zh-TW" sz="3200" b="1" dirty="0">
                <a:solidFill>
                  <a:schemeClr val="bg1"/>
                </a:solidFill>
                <a:latin typeface="Times New Roman" panose="02020603050405020304" pitchFamily="18" charset="0"/>
                <a:cs typeface="Times New Roman" panose="02020603050405020304" pitchFamily="18" charset="0"/>
              </a:rPr>
              <a:t>Puncture – k-SR</a:t>
            </a:r>
            <a:endParaRPr lang="zh-TW" altLang="en-US" sz="3200" b="1"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310348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43EF69-3D86-6B37-19AD-8A7FBCB56A21}"/>
            </a:ext>
          </a:extLst>
        </p:cNvPr>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CD0AEAD3-871E-DBB0-D118-7399BF6E60E1}"/>
              </a:ext>
            </a:extLst>
          </p:cNvPr>
          <p:cNvSpPr>
            <a:spLocks noGrp="1"/>
          </p:cNvSpPr>
          <p:nvPr>
            <p:ph type="sldNum" sz="quarter" idx="10"/>
          </p:nvPr>
        </p:nvSpPr>
        <p:spPr/>
        <p:txBody>
          <a:bodyPr/>
          <a:lstStyle/>
          <a:p>
            <a:fld id="{280088F6-7C6C-4B38-8F53-C0D87CD1D86B}" type="slidenum">
              <a:rPr lang="zh-TW" altLang="en-US" smtClean="0"/>
              <a:pPr/>
              <a:t>12</a:t>
            </a:fld>
            <a:endParaRPr lang="zh-TW" altLang="en-US" dirty="0"/>
          </a:p>
        </p:txBody>
      </p:sp>
      <p:sp>
        <p:nvSpPr>
          <p:cNvPr id="3" name="文字方塊 2">
            <a:extLst>
              <a:ext uri="{FF2B5EF4-FFF2-40B4-BE49-F238E27FC236}">
                <a16:creationId xmlns:a16="http://schemas.microsoft.com/office/drawing/2014/main" id="{AA85DA09-2F93-0EA7-8A76-ADE294B380BB}"/>
              </a:ext>
            </a:extLst>
          </p:cNvPr>
          <p:cNvSpPr txBox="1"/>
          <p:nvPr/>
        </p:nvSpPr>
        <p:spPr>
          <a:xfrm>
            <a:off x="0" y="0"/>
            <a:ext cx="10643191" cy="584775"/>
          </a:xfrm>
          <a:prstGeom prst="rect">
            <a:avLst/>
          </a:prstGeom>
          <a:noFill/>
        </p:spPr>
        <p:txBody>
          <a:bodyPr wrap="square">
            <a:spAutoFit/>
          </a:bodyPr>
          <a:lstStyle/>
          <a:p>
            <a:r>
              <a:rPr lang="en-US" altLang="zh-TW" sz="3200" b="1" dirty="0">
                <a:solidFill>
                  <a:schemeClr val="bg1"/>
                </a:solidFill>
                <a:latin typeface="Times New Roman" panose="02020603050405020304" pitchFamily="18" charset="0"/>
                <a:cs typeface="Times New Roman" panose="02020603050405020304" pitchFamily="18" charset="0"/>
              </a:rPr>
              <a:t>Puncture – k-SR</a:t>
            </a:r>
            <a:endParaRPr lang="zh-TW" altLang="en-US" sz="3200" b="1" dirty="0">
              <a:solidFill>
                <a:schemeClr val="bg1"/>
              </a:solidFill>
              <a:latin typeface="Times New Roman" panose="02020603050405020304" pitchFamily="18" charset="0"/>
              <a:cs typeface="Times New Roman" panose="02020603050405020304" pitchFamily="18" charset="0"/>
            </a:endParaRPr>
          </a:p>
        </p:txBody>
      </p:sp>
      <p:pic>
        <p:nvPicPr>
          <p:cNvPr id="18" name="圖片 17" descr="\documentclass{article}&#10;\usepackage{amsmath, xcolor,bm}&#10;\pagestyle{empty}&#10;\begin{document}&#10;&#10;\section*{Recovery Error Probability}&#10;Let $G_{k&gt;0}$ be the set of variable nodes at depth $\le k$ in the recovery tree of $v$. Over a BEC with erasure probability~$\zeta$, the recovery error probability of a variable node $v$ is&#10;\begin{equation*}&#10;P_e(v) = \tfrac12\bigl(1 - \Phi(v,\zeta)\bigr),&#10;\end{equation*}&#10;where&#10;\begin{equation*}&#10;\Phi(v,\zeta)= (1-\zeta)^{S(v)},&#10;\end{equation*}&#10;and $S(v)$ is the number of surviving neighbors of $v$ in its recovery tree.&#10;&#10;&#10;\end{document}&#10;" title="IguanaTex Bitmap Display">
            <a:extLst>
              <a:ext uri="{FF2B5EF4-FFF2-40B4-BE49-F238E27FC236}">
                <a16:creationId xmlns:a16="http://schemas.microsoft.com/office/drawing/2014/main" id="{81781A3A-B246-6EE5-4431-671BF19615C7}"/>
              </a:ext>
            </a:extLst>
          </p:cNvPr>
          <p:cNvPicPr>
            <a:picLocks noChangeAspect="1"/>
          </p:cNvPicPr>
          <p:nvPr>
            <p:custDataLst>
              <p:tags r:id="rId1"/>
            </p:custDataLst>
          </p:nvPr>
        </p:nvPicPr>
        <p:blipFill>
          <a:blip r:embed="rId9">
            <a:extLst>
              <a:ext uri="{28A0092B-C50C-407E-A947-70E740481C1C}">
                <a14:useLocalDpi xmlns:a14="http://schemas.microsoft.com/office/drawing/2010/main" val="0"/>
              </a:ext>
            </a:extLst>
          </a:blip>
          <a:stretch>
            <a:fillRect/>
          </a:stretch>
        </p:blipFill>
        <p:spPr>
          <a:xfrm>
            <a:off x="333513" y="890759"/>
            <a:ext cx="7863773" cy="2696228"/>
          </a:xfrm>
          <a:prstGeom prst="rect">
            <a:avLst/>
          </a:prstGeom>
        </p:spPr>
      </p:pic>
      <p:pic>
        <p:nvPicPr>
          <p:cNvPr id="5" name="圖片 4" descr="\documentclass{article}&#10;\usepackage{amsmath, xcolor,bm}&#10;\pagestyle{empty}&#10;\begin{document}&#10;&#10;\subsection*{Base Case ($k=1$)}&#10;For $k=1$, all variable nodes in the recovery tree of $v$ lie in $G_0$.  Each surviving check node has degree~$d_c$, so&#10;\begin{align*}&#10;P_e(v) &amp;= \tfrac12\bigl(1 - (1-\zeta)^{d_c-1}\bigr)&#10;        = \tfrac12\bigl(1 - (1-\zeta)^{S(v)}\bigr)&#10;        = \tfrac12\bigl(1 - \Phi(v,\zeta)\bigr).&#10;\end{align*}&#10;Here $d_c$ is the degree of the surviving check node of~$v$.&#10;&#10;\end{document}" title="IguanaTex Bitmap Display">
            <a:extLst>
              <a:ext uri="{FF2B5EF4-FFF2-40B4-BE49-F238E27FC236}">
                <a16:creationId xmlns:a16="http://schemas.microsoft.com/office/drawing/2014/main" id="{6252B01D-7BED-461E-F12B-B66B9E440648}"/>
              </a:ext>
            </a:extLst>
          </p:cNvPr>
          <p:cNvPicPr>
            <a:picLocks noChangeAspect="1"/>
          </p:cNvPicPr>
          <p:nvPr>
            <p:custDataLst>
              <p:tags r:id="rId2"/>
            </p:custDataLst>
          </p:nvPr>
        </p:nvPicPr>
        <p:blipFill>
          <a:blip r:embed="rId10">
            <a:extLst>
              <a:ext uri="{28A0092B-C50C-407E-A947-70E740481C1C}">
                <a14:useLocalDpi xmlns:a14="http://schemas.microsoft.com/office/drawing/2010/main" val="0"/>
              </a:ext>
            </a:extLst>
          </a:blip>
          <a:stretch>
            <a:fillRect/>
          </a:stretch>
        </p:blipFill>
        <p:spPr>
          <a:xfrm>
            <a:off x="352714" y="4021185"/>
            <a:ext cx="7844570" cy="1946057"/>
          </a:xfrm>
          <a:prstGeom prst="rect">
            <a:avLst/>
          </a:prstGeom>
        </p:spPr>
      </p:pic>
      <p:sp>
        <p:nvSpPr>
          <p:cNvPr id="10" name="橢圓 9">
            <a:extLst>
              <a:ext uri="{FF2B5EF4-FFF2-40B4-BE49-F238E27FC236}">
                <a16:creationId xmlns:a16="http://schemas.microsoft.com/office/drawing/2014/main" id="{66AD2C69-4E72-36EF-9082-6621952494C0}"/>
              </a:ext>
            </a:extLst>
          </p:cNvPr>
          <p:cNvSpPr/>
          <p:nvPr/>
        </p:nvSpPr>
        <p:spPr>
          <a:xfrm>
            <a:off x="10366634" y="3544818"/>
            <a:ext cx="360000" cy="3600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橢圓 10">
            <a:extLst>
              <a:ext uri="{FF2B5EF4-FFF2-40B4-BE49-F238E27FC236}">
                <a16:creationId xmlns:a16="http://schemas.microsoft.com/office/drawing/2014/main" id="{AC181455-8A29-F7B2-E56D-F60420BCD9D5}"/>
              </a:ext>
            </a:extLst>
          </p:cNvPr>
          <p:cNvSpPr/>
          <p:nvPr/>
        </p:nvSpPr>
        <p:spPr>
          <a:xfrm>
            <a:off x="9574915" y="4994213"/>
            <a:ext cx="360000" cy="36000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橢圓 11">
            <a:extLst>
              <a:ext uri="{FF2B5EF4-FFF2-40B4-BE49-F238E27FC236}">
                <a16:creationId xmlns:a16="http://schemas.microsoft.com/office/drawing/2014/main" id="{64D1E859-152B-2E34-CE2E-A2ADCFAF01A0}"/>
              </a:ext>
            </a:extLst>
          </p:cNvPr>
          <p:cNvSpPr/>
          <p:nvPr/>
        </p:nvSpPr>
        <p:spPr>
          <a:xfrm>
            <a:off x="10366634" y="4994212"/>
            <a:ext cx="360000" cy="36000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橢圓 12">
            <a:extLst>
              <a:ext uri="{FF2B5EF4-FFF2-40B4-BE49-F238E27FC236}">
                <a16:creationId xmlns:a16="http://schemas.microsoft.com/office/drawing/2014/main" id="{69525302-5AC3-1AE4-E9A7-5312E4CDD1C7}"/>
              </a:ext>
            </a:extLst>
          </p:cNvPr>
          <p:cNvSpPr/>
          <p:nvPr/>
        </p:nvSpPr>
        <p:spPr>
          <a:xfrm>
            <a:off x="11158353" y="4994212"/>
            <a:ext cx="360000" cy="36000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矩形 13">
            <a:extLst>
              <a:ext uri="{FF2B5EF4-FFF2-40B4-BE49-F238E27FC236}">
                <a16:creationId xmlns:a16="http://schemas.microsoft.com/office/drawing/2014/main" id="{DC99A72D-C134-4EB6-166D-3BDD3DEDE74E}"/>
              </a:ext>
            </a:extLst>
          </p:cNvPr>
          <p:cNvSpPr/>
          <p:nvPr/>
        </p:nvSpPr>
        <p:spPr>
          <a:xfrm>
            <a:off x="10366634" y="4270550"/>
            <a:ext cx="360000" cy="360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6" name="直線接點 15">
            <a:extLst>
              <a:ext uri="{FF2B5EF4-FFF2-40B4-BE49-F238E27FC236}">
                <a16:creationId xmlns:a16="http://schemas.microsoft.com/office/drawing/2014/main" id="{D666D123-D7C6-E453-C9EA-0B9243AC201C}"/>
              </a:ext>
            </a:extLst>
          </p:cNvPr>
          <p:cNvCxnSpPr>
            <a:stCxn id="11" idx="0"/>
            <a:endCxn id="14" idx="2"/>
          </p:cNvCxnSpPr>
          <p:nvPr/>
        </p:nvCxnSpPr>
        <p:spPr>
          <a:xfrm flipV="1">
            <a:off x="9754915" y="4630550"/>
            <a:ext cx="791719" cy="363663"/>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直線接點 16">
            <a:extLst>
              <a:ext uri="{FF2B5EF4-FFF2-40B4-BE49-F238E27FC236}">
                <a16:creationId xmlns:a16="http://schemas.microsoft.com/office/drawing/2014/main" id="{94C23EDC-7384-381E-3A47-1385EBC3ED09}"/>
              </a:ext>
            </a:extLst>
          </p:cNvPr>
          <p:cNvCxnSpPr>
            <a:cxnSpLocks/>
            <a:stCxn id="12" idx="0"/>
            <a:endCxn id="14" idx="2"/>
          </p:cNvCxnSpPr>
          <p:nvPr/>
        </p:nvCxnSpPr>
        <p:spPr>
          <a:xfrm flipV="1">
            <a:off x="10546634" y="4630550"/>
            <a:ext cx="0" cy="363662"/>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0" name="直線接點 19">
            <a:extLst>
              <a:ext uri="{FF2B5EF4-FFF2-40B4-BE49-F238E27FC236}">
                <a16:creationId xmlns:a16="http://schemas.microsoft.com/office/drawing/2014/main" id="{B817634D-D480-3484-41D9-F1F0F8AE09E6}"/>
              </a:ext>
            </a:extLst>
          </p:cNvPr>
          <p:cNvCxnSpPr>
            <a:cxnSpLocks/>
            <a:stCxn id="13" idx="0"/>
            <a:endCxn id="14" idx="2"/>
          </p:cNvCxnSpPr>
          <p:nvPr/>
        </p:nvCxnSpPr>
        <p:spPr>
          <a:xfrm flipH="1" flipV="1">
            <a:off x="10546634" y="4630550"/>
            <a:ext cx="791719" cy="363662"/>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直線接點 22">
            <a:extLst>
              <a:ext uri="{FF2B5EF4-FFF2-40B4-BE49-F238E27FC236}">
                <a16:creationId xmlns:a16="http://schemas.microsoft.com/office/drawing/2014/main" id="{33B6FBB9-FFDC-249B-2C0E-C35DA4661B1F}"/>
              </a:ext>
            </a:extLst>
          </p:cNvPr>
          <p:cNvCxnSpPr>
            <a:cxnSpLocks/>
            <a:stCxn id="14" idx="0"/>
            <a:endCxn id="10" idx="4"/>
          </p:cNvCxnSpPr>
          <p:nvPr/>
        </p:nvCxnSpPr>
        <p:spPr>
          <a:xfrm flipV="1">
            <a:off x="10546634" y="3904818"/>
            <a:ext cx="0" cy="365732"/>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pic>
        <p:nvPicPr>
          <p:cNvPr id="35" name="圖片 34" descr="\documentclass{article}&#10;\usepackage{amsmath, xcolor,bm}&#10;\pagestyle{empty}&#10;\begin{document}&#10;&#10;1-SR node&#10;\end{document}" title="IguanaTex Bitmap Display">
            <a:extLst>
              <a:ext uri="{FF2B5EF4-FFF2-40B4-BE49-F238E27FC236}">
                <a16:creationId xmlns:a16="http://schemas.microsoft.com/office/drawing/2014/main" id="{4BBD63F7-6A3D-5BFE-52D9-A4930BC10839}"/>
              </a:ext>
            </a:extLst>
          </p:cNvPr>
          <p:cNvPicPr>
            <a:picLocks noChangeAspect="1"/>
          </p:cNvPicPr>
          <p:nvPr>
            <p:custDataLst>
              <p:tags r:id="rId3"/>
            </p:custDataLst>
          </p:nvPr>
        </p:nvPicPr>
        <p:blipFill>
          <a:blip r:embed="rId11">
            <a:extLst>
              <a:ext uri="{28A0092B-C50C-407E-A947-70E740481C1C}">
                <a14:useLocalDpi xmlns:a14="http://schemas.microsoft.com/office/drawing/2010/main" val="0"/>
              </a:ext>
            </a:extLst>
          </a:blip>
          <a:stretch>
            <a:fillRect/>
          </a:stretch>
        </p:blipFill>
        <p:spPr>
          <a:xfrm>
            <a:off x="10125965" y="3262220"/>
            <a:ext cx="896000" cy="147505"/>
          </a:xfrm>
          <a:prstGeom prst="rect">
            <a:avLst/>
          </a:prstGeom>
        </p:spPr>
      </p:pic>
      <p:pic>
        <p:nvPicPr>
          <p:cNvPr id="37" name="圖片 36" descr="\documentclass{article}&#10;\usepackage{amsmath, xcolor,bm}&#10;\pagestyle{empty}&#10;\begin{document}&#10;&#10;$v$&#10;&#10;\end{document}" title="IguanaTex Bitmap Display">
            <a:extLst>
              <a:ext uri="{FF2B5EF4-FFF2-40B4-BE49-F238E27FC236}">
                <a16:creationId xmlns:a16="http://schemas.microsoft.com/office/drawing/2014/main" id="{6EC54341-47B1-16CD-C1A5-1FF6D525A4F9}"/>
              </a:ext>
            </a:extLst>
          </p:cNvPr>
          <p:cNvPicPr>
            <a:picLocks noChangeAspect="1"/>
          </p:cNvPicPr>
          <p:nvPr>
            <p:custDataLst>
              <p:tags r:id="rId4"/>
            </p:custDataLst>
          </p:nvPr>
        </p:nvPicPr>
        <p:blipFill>
          <a:blip r:embed="rId12">
            <a:extLst>
              <a:ext uri="{28A0092B-C50C-407E-A947-70E740481C1C}">
                <a14:useLocalDpi xmlns:a14="http://schemas.microsoft.com/office/drawing/2010/main" val="0"/>
              </a:ext>
            </a:extLst>
          </a:blip>
          <a:stretch>
            <a:fillRect/>
          </a:stretch>
        </p:blipFill>
        <p:spPr>
          <a:xfrm>
            <a:off x="10495891" y="3685852"/>
            <a:ext cx="101486" cy="102857"/>
          </a:xfrm>
          <a:prstGeom prst="rect">
            <a:avLst/>
          </a:prstGeom>
        </p:spPr>
      </p:pic>
      <p:pic>
        <p:nvPicPr>
          <p:cNvPr id="39" name="圖片 38" descr="\documentclass{article}&#10;\usepackage{amsmath, xcolor,bm}&#10;\pagestyle{empty}&#10;\begin{document}&#10;&#10;S(v) = 3&#10;&#10;\end{document}" title="IguanaTex Bitmap Display">
            <a:extLst>
              <a:ext uri="{FF2B5EF4-FFF2-40B4-BE49-F238E27FC236}">
                <a16:creationId xmlns:a16="http://schemas.microsoft.com/office/drawing/2014/main" id="{3BB8BCF2-B2B2-D57F-56FE-F6EE6A4A7292}"/>
              </a:ext>
            </a:extLst>
          </p:cNvPr>
          <p:cNvPicPr>
            <a:picLocks noChangeAspect="1"/>
          </p:cNvPicPr>
          <p:nvPr>
            <p:custDataLst>
              <p:tags r:id="rId5"/>
            </p:custDataLst>
          </p:nvPr>
        </p:nvPicPr>
        <p:blipFill>
          <a:blip r:embed="rId13">
            <a:extLst>
              <a:ext uri="{28A0092B-C50C-407E-A947-70E740481C1C}">
                <a14:useLocalDpi xmlns:a14="http://schemas.microsoft.com/office/drawing/2010/main" val="0"/>
              </a:ext>
            </a:extLst>
          </a:blip>
          <a:stretch>
            <a:fillRect/>
          </a:stretch>
        </p:blipFill>
        <p:spPr>
          <a:xfrm>
            <a:off x="10906634" y="3780544"/>
            <a:ext cx="750933" cy="203581"/>
          </a:xfrm>
          <a:prstGeom prst="rect">
            <a:avLst/>
          </a:prstGeom>
        </p:spPr>
      </p:pic>
      <p:pic>
        <p:nvPicPr>
          <p:cNvPr id="40" name="圖片 39" descr="\documentclass{article}&#10;\usepackage{amsmath, xcolor}&#10;\pagestyle{empty}&#10;\begin{document}&#10;\begin{itemize}&#10;\item filled circles: unpunctured nodes&#10;\item unfilled circles: punctured nodes&#10;\end{itemize}&#10;&#10;\end{document}" title="IguanaTex Bitmap Display">
            <a:extLst>
              <a:ext uri="{FF2B5EF4-FFF2-40B4-BE49-F238E27FC236}">
                <a16:creationId xmlns:a16="http://schemas.microsoft.com/office/drawing/2014/main" id="{516145B6-CAE2-C7AE-81E9-04EC37E96D68}"/>
              </a:ext>
            </a:extLst>
          </p:cNvPr>
          <p:cNvPicPr>
            <a:picLocks noChangeAspect="1"/>
          </p:cNvPicPr>
          <p:nvPr>
            <p:custDataLst>
              <p:tags r:id="rId6"/>
            </p:custDataLst>
          </p:nvPr>
        </p:nvPicPr>
        <p:blipFill>
          <a:blip r:embed="rId14">
            <a:extLst>
              <a:ext uri="{28A0092B-C50C-407E-A947-70E740481C1C}">
                <a14:useLocalDpi xmlns:a14="http://schemas.microsoft.com/office/drawing/2010/main" val="0"/>
              </a:ext>
            </a:extLst>
          </a:blip>
          <a:stretch>
            <a:fillRect/>
          </a:stretch>
        </p:blipFill>
        <p:spPr>
          <a:xfrm>
            <a:off x="9450439" y="5651145"/>
            <a:ext cx="2371112" cy="451281"/>
          </a:xfrm>
          <a:prstGeom prst="rect">
            <a:avLst/>
          </a:prstGeom>
        </p:spPr>
      </p:pic>
    </p:spTree>
    <p:extLst>
      <p:ext uri="{BB962C8B-B14F-4D97-AF65-F5344CB8AC3E}">
        <p14:creationId xmlns:p14="http://schemas.microsoft.com/office/powerpoint/2010/main" val="274837864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C0ACDB-0D2D-F919-E63F-2C9589171A42}"/>
            </a:ext>
          </a:extLst>
        </p:cNvPr>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9827CE79-E0BA-7004-4281-3E1FF1498C79}"/>
              </a:ext>
            </a:extLst>
          </p:cNvPr>
          <p:cNvSpPr>
            <a:spLocks noGrp="1"/>
          </p:cNvSpPr>
          <p:nvPr>
            <p:ph type="sldNum" sz="quarter" idx="10"/>
          </p:nvPr>
        </p:nvSpPr>
        <p:spPr/>
        <p:txBody>
          <a:bodyPr/>
          <a:lstStyle/>
          <a:p>
            <a:fld id="{280088F6-7C6C-4B38-8F53-C0D87CD1D86B}" type="slidenum">
              <a:rPr lang="zh-TW" altLang="en-US" smtClean="0"/>
              <a:pPr/>
              <a:t>13</a:t>
            </a:fld>
            <a:endParaRPr lang="zh-TW" altLang="en-US" dirty="0"/>
          </a:p>
        </p:txBody>
      </p:sp>
      <p:sp>
        <p:nvSpPr>
          <p:cNvPr id="3" name="文字方塊 2">
            <a:extLst>
              <a:ext uri="{FF2B5EF4-FFF2-40B4-BE49-F238E27FC236}">
                <a16:creationId xmlns:a16="http://schemas.microsoft.com/office/drawing/2014/main" id="{DCECA930-7AC5-2501-67BE-4D852138FE48}"/>
              </a:ext>
            </a:extLst>
          </p:cNvPr>
          <p:cNvSpPr txBox="1"/>
          <p:nvPr/>
        </p:nvSpPr>
        <p:spPr>
          <a:xfrm>
            <a:off x="0" y="0"/>
            <a:ext cx="10643191" cy="584775"/>
          </a:xfrm>
          <a:prstGeom prst="rect">
            <a:avLst/>
          </a:prstGeom>
          <a:noFill/>
        </p:spPr>
        <p:txBody>
          <a:bodyPr wrap="square">
            <a:spAutoFit/>
          </a:bodyPr>
          <a:lstStyle/>
          <a:p>
            <a:r>
              <a:rPr lang="en-US" altLang="zh-TW" sz="3200" b="1" dirty="0">
                <a:solidFill>
                  <a:schemeClr val="bg1"/>
                </a:solidFill>
                <a:latin typeface="Times New Roman" panose="02020603050405020304" pitchFamily="18" charset="0"/>
                <a:cs typeface="Times New Roman" panose="02020603050405020304" pitchFamily="18" charset="0"/>
              </a:rPr>
              <a:t>Puncture – k-SR</a:t>
            </a:r>
            <a:endParaRPr lang="zh-TW" altLang="en-US" sz="3200" b="1" dirty="0">
              <a:solidFill>
                <a:schemeClr val="bg1"/>
              </a:solidFill>
              <a:latin typeface="Times New Roman" panose="02020603050405020304" pitchFamily="18" charset="0"/>
              <a:cs typeface="Times New Roman" panose="02020603050405020304" pitchFamily="18" charset="0"/>
            </a:endParaRPr>
          </a:p>
        </p:txBody>
      </p:sp>
      <p:pic>
        <p:nvPicPr>
          <p:cNvPr id="7" name="圖片 6" descr="\documentclass{article}&#10;\usepackage{amsmath,xcolor,bm}&#10;\pagestyle{empty}&#10;\begin{document}&#10;&#10;\subsection*{Induction Step ($k&gt;1$)}&#10;&#10;For any $v\in G_{k+1}$ with surviving check‐node degree $d_c$ and neighbors &#10;$\gamma_1,\dots,\gamma_{d_c-1}\in G_h$ ($1\le h\le k$), define&#10;\[&#10;  S(v)=\sum_{j=1}^{d_c-1}S(\gamma_j),&#10;  \quad&#10;  \Phi(x,\zeta)=(1-\zeta)^{S(x)}.&#10;\]&#10;Then&#10;\begin{align*}&#10;P_e(v)&#10;&amp;= \tfrac12\bigl(1-\prod_{j=1}^{d_c-1}\Phi(\gamma_j,\zeta)\bigr)\\&#10;&amp;= \tfrac12\bigl(1-(1-\zeta)^{\sum_{j=1}^{d_c-1}S(\gamma_j)}\bigr)\\&#10;&amp;= \tfrac12\bigl(1-(1-\zeta)^{S(v)}\bigr)\\&#10;&amp;= \tfrac12\bigl(1-\Phi(v,\zeta)\bigr).&#10;\end{align*}&#10;&#10;\end{document}&#10;" title="IguanaTex Bitmap Display">
            <a:extLst>
              <a:ext uri="{FF2B5EF4-FFF2-40B4-BE49-F238E27FC236}">
                <a16:creationId xmlns:a16="http://schemas.microsoft.com/office/drawing/2014/main" id="{B8C77741-54F5-6B6A-5572-F343E841D19D}"/>
              </a:ext>
            </a:extLst>
          </p:cNvPr>
          <p:cNvPicPr>
            <a:picLocks noChangeAspect="1"/>
          </p:cNvPicPr>
          <p:nvPr>
            <p:custDataLst>
              <p:tags r:id="rId1"/>
            </p:custDataLst>
          </p:nvPr>
        </p:nvPicPr>
        <p:blipFill>
          <a:blip r:embed="rId6">
            <a:extLst>
              <a:ext uri="{28A0092B-C50C-407E-A947-70E740481C1C}">
                <a14:useLocalDpi xmlns:a14="http://schemas.microsoft.com/office/drawing/2010/main" val="0"/>
              </a:ext>
            </a:extLst>
          </a:blip>
          <a:stretch>
            <a:fillRect/>
          </a:stretch>
        </p:blipFill>
        <p:spPr>
          <a:xfrm>
            <a:off x="372873" y="888263"/>
            <a:ext cx="8173712" cy="4528459"/>
          </a:xfrm>
          <a:prstGeom prst="rect">
            <a:avLst/>
          </a:prstGeom>
        </p:spPr>
      </p:pic>
      <p:grpSp>
        <p:nvGrpSpPr>
          <p:cNvPr id="24" name="群組 23">
            <a:extLst>
              <a:ext uri="{FF2B5EF4-FFF2-40B4-BE49-F238E27FC236}">
                <a16:creationId xmlns:a16="http://schemas.microsoft.com/office/drawing/2014/main" id="{2BD24175-601C-7F25-D7BE-69F68F70FC5C}"/>
              </a:ext>
            </a:extLst>
          </p:cNvPr>
          <p:cNvGrpSpPr/>
          <p:nvPr/>
        </p:nvGrpSpPr>
        <p:grpSpPr>
          <a:xfrm>
            <a:off x="7761292" y="2356941"/>
            <a:ext cx="3403532" cy="3906699"/>
            <a:chOff x="7438394" y="1367543"/>
            <a:chExt cx="4544059" cy="4782571"/>
          </a:xfrm>
        </p:grpSpPr>
        <p:pic>
          <p:nvPicPr>
            <p:cNvPr id="25" name="圖片 24">
              <a:extLst>
                <a:ext uri="{FF2B5EF4-FFF2-40B4-BE49-F238E27FC236}">
                  <a16:creationId xmlns:a16="http://schemas.microsoft.com/office/drawing/2014/main" id="{FAB4B044-D695-AA14-8B3C-3B4F7D665B89}"/>
                </a:ext>
              </a:extLst>
            </p:cNvPr>
            <p:cNvPicPr>
              <a:picLocks noChangeAspect="1"/>
            </p:cNvPicPr>
            <p:nvPr/>
          </p:nvPicPr>
          <p:blipFill>
            <a:blip r:embed="rId7"/>
            <a:stretch>
              <a:fillRect/>
            </a:stretch>
          </p:blipFill>
          <p:spPr>
            <a:xfrm>
              <a:off x="7438394" y="1367543"/>
              <a:ext cx="4544059" cy="4010585"/>
            </a:xfrm>
            <a:prstGeom prst="rect">
              <a:avLst/>
            </a:prstGeom>
          </p:spPr>
        </p:pic>
        <p:pic>
          <p:nvPicPr>
            <p:cNvPr id="26" name="圖片 25" descr="\documentclass{article}&#10;\usepackage{amsmath, xcolor}&#10;\pagestyle{empty}&#10;\begin{document}&#10;\begin{itemize}&#10;\item filled circles: unpunctured nodes&#10;\item unfilled circles: punctured nodes&#10;\end{itemize}&#10;&#10;\end{document}" title="IguanaTex Bitmap Display">
              <a:extLst>
                <a:ext uri="{FF2B5EF4-FFF2-40B4-BE49-F238E27FC236}">
                  <a16:creationId xmlns:a16="http://schemas.microsoft.com/office/drawing/2014/main" id="{F3A56AAA-9C18-1600-B79B-F252B2B4BFC3}"/>
                </a:ext>
              </a:extLst>
            </p:cNvPr>
            <p:cNvPicPr>
              <a:picLocks noChangeAspect="1"/>
            </p:cNvPicPr>
            <p:nvPr>
              <p:custDataLst>
                <p:tags r:id="rId3"/>
              </p:custDataLst>
            </p:nvPr>
          </p:nvPicPr>
          <p:blipFill>
            <a:blip r:embed="rId8">
              <a:extLst>
                <a:ext uri="{28A0092B-C50C-407E-A947-70E740481C1C}">
                  <a14:useLocalDpi xmlns:a14="http://schemas.microsoft.com/office/drawing/2010/main" val="0"/>
                </a:ext>
              </a:extLst>
            </a:blip>
            <a:stretch>
              <a:fillRect/>
            </a:stretch>
          </p:blipFill>
          <p:spPr>
            <a:xfrm>
              <a:off x="7438394" y="5490457"/>
              <a:ext cx="3443658" cy="659657"/>
            </a:xfrm>
            <a:prstGeom prst="rect">
              <a:avLst/>
            </a:prstGeom>
          </p:spPr>
        </p:pic>
      </p:grpSp>
      <p:pic>
        <p:nvPicPr>
          <p:cNvPr id="29" name="圖片 28" descr="\documentclass{article}&#10;\usepackage{amsmath, xcolor,bm}&#10;\pagestyle{empty}&#10;\begin{document}&#10;&#10;S(v) = 14&#10;&#10;\end{document}" title="IguanaTex Bitmap Display">
            <a:extLst>
              <a:ext uri="{FF2B5EF4-FFF2-40B4-BE49-F238E27FC236}">
                <a16:creationId xmlns:a16="http://schemas.microsoft.com/office/drawing/2014/main" id="{F22ED772-B292-7F33-24D1-99613D58484F}"/>
              </a:ext>
            </a:extLst>
          </p:cNvPr>
          <p:cNvPicPr>
            <a:picLocks noChangeAspect="1"/>
          </p:cNvPicPr>
          <p:nvPr>
            <p:custDataLst>
              <p:tags r:id="rId2"/>
            </p:custDataLst>
          </p:nvPr>
        </p:nvPicPr>
        <p:blipFill>
          <a:blip r:embed="rId9">
            <a:extLst>
              <a:ext uri="{28A0092B-C50C-407E-A947-70E740481C1C}">
                <a14:useLocalDpi xmlns:a14="http://schemas.microsoft.com/office/drawing/2010/main" val="0"/>
              </a:ext>
            </a:extLst>
          </a:blip>
          <a:stretch>
            <a:fillRect/>
          </a:stretch>
        </p:blipFill>
        <p:spPr>
          <a:xfrm>
            <a:off x="10173504" y="2650553"/>
            <a:ext cx="855771" cy="203581"/>
          </a:xfrm>
          <a:prstGeom prst="rect">
            <a:avLst/>
          </a:prstGeom>
        </p:spPr>
      </p:pic>
      <p:sp>
        <p:nvSpPr>
          <p:cNvPr id="30" name="矩形 29">
            <a:extLst>
              <a:ext uri="{FF2B5EF4-FFF2-40B4-BE49-F238E27FC236}">
                <a16:creationId xmlns:a16="http://schemas.microsoft.com/office/drawing/2014/main" id="{D4029F29-3E41-2E39-7489-0ADECFBC1AEF}"/>
              </a:ext>
            </a:extLst>
          </p:cNvPr>
          <p:cNvSpPr/>
          <p:nvPr/>
        </p:nvSpPr>
        <p:spPr>
          <a:xfrm>
            <a:off x="9284368" y="2478024"/>
            <a:ext cx="753587" cy="54864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44682442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66A04F-4762-B7B5-B6BE-8295BC78435E}"/>
            </a:ext>
          </a:extLst>
        </p:cNvPr>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59806D1B-8FD3-31D7-A86F-645DFD90EC74}"/>
              </a:ext>
            </a:extLst>
          </p:cNvPr>
          <p:cNvSpPr>
            <a:spLocks noGrp="1"/>
          </p:cNvSpPr>
          <p:nvPr>
            <p:ph type="sldNum" sz="quarter" idx="10"/>
          </p:nvPr>
        </p:nvSpPr>
        <p:spPr/>
        <p:txBody>
          <a:bodyPr/>
          <a:lstStyle/>
          <a:p>
            <a:fld id="{280088F6-7C6C-4B38-8F53-C0D87CD1D86B}" type="slidenum">
              <a:rPr lang="zh-TW" altLang="en-US" smtClean="0"/>
              <a:pPr/>
              <a:t>14</a:t>
            </a:fld>
            <a:endParaRPr lang="zh-TW" altLang="en-US" dirty="0"/>
          </a:p>
        </p:txBody>
      </p:sp>
      <p:sp>
        <p:nvSpPr>
          <p:cNvPr id="3" name="文字方塊 2">
            <a:extLst>
              <a:ext uri="{FF2B5EF4-FFF2-40B4-BE49-F238E27FC236}">
                <a16:creationId xmlns:a16="http://schemas.microsoft.com/office/drawing/2014/main" id="{25A1632E-BDCF-A16D-2E4F-E0CA197C18F3}"/>
              </a:ext>
            </a:extLst>
          </p:cNvPr>
          <p:cNvSpPr txBox="1"/>
          <p:nvPr/>
        </p:nvSpPr>
        <p:spPr>
          <a:xfrm>
            <a:off x="0" y="0"/>
            <a:ext cx="10643191" cy="584775"/>
          </a:xfrm>
          <a:prstGeom prst="rect">
            <a:avLst/>
          </a:prstGeom>
          <a:noFill/>
        </p:spPr>
        <p:txBody>
          <a:bodyPr wrap="square">
            <a:spAutoFit/>
          </a:bodyPr>
          <a:lstStyle/>
          <a:p>
            <a:r>
              <a:rPr lang="en-US" altLang="zh-TW" sz="3200" b="1" dirty="0">
                <a:solidFill>
                  <a:schemeClr val="bg1"/>
                </a:solidFill>
                <a:latin typeface="Times New Roman" panose="02020603050405020304" pitchFamily="18" charset="0"/>
                <a:cs typeface="Times New Roman" panose="02020603050405020304" pitchFamily="18" charset="0"/>
              </a:rPr>
              <a:t>Puncture – k-SR Algorithm[4]</a:t>
            </a:r>
            <a:endParaRPr lang="zh-TW" altLang="en-US" sz="3200" b="1" dirty="0">
              <a:solidFill>
                <a:schemeClr val="bg1"/>
              </a:solidFill>
              <a:latin typeface="Times New Roman" panose="02020603050405020304" pitchFamily="18" charset="0"/>
              <a:cs typeface="Times New Roman" panose="02020603050405020304" pitchFamily="18" charset="0"/>
            </a:endParaRPr>
          </a:p>
        </p:txBody>
      </p:sp>
      <p:pic>
        <p:nvPicPr>
          <p:cNvPr id="32" name="圖片 31">
            <a:extLst>
              <a:ext uri="{FF2B5EF4-FFF2-40B4-BE49-F238E27FC236}">
                <a16:creationId xmlns:a16="http://schemas.microsoft.com/office/drawing/2014/main" id="{9C846E92-DBE6-34F6-5D59-D1D907BD1BA4}"/>
              </a:ext>
            </a:extLst>
          </p:cNvPr>
          <p:cNvPicPr>
            <a:picLocks noChangeAspect="1"/>
          </p:cNvPicPr>
          <p:nvPr/>
        </p:nvPicPr>
        <p:blipFill>
          <a:blip r:embed="rId4"/>
          <a:stretch>
            <a:fillRect/>
          </a:stretch>
        </p:blipFill>
        <p:spPr>
          <a:xfrm>
            <a:off x="289721" y="722376"/>
            <a:ext cx="4780489" cy="5550408"/>
          </a:xfrm>
          <a:prstGeom prst="rect">
            <a:avLst/>
          </a:prstGeom>
        </p:spPr>
      </p:pic>
      <p:pic>
        <p:nvPicPr>
          <p:cNvPr id="34" name="圖片 33">
            <a:extLst>
              <a:ext uri="{FF2B5EF4-FFF2-40B4-BE49-F238E27FC236}">
                <a16:creationId xmlns:a16="http://schemas.microsoft.com/office/drawing/2014/main" id="{C05D3139-0897-BC0F-69D8-69AF5C0B694D}"/>
              </a:ext>
            </a:extLst>
          </p:cNvPr>
          <p:cNvPicPr>
            <a:picLocks noChangeAspect="1"/>
          </p:cNvPicPr>
          <p:nvPr/>
        </p:nvPicPr>
        <p:blipFill>
          <a:blip r:embed="rId5"/>
          <a:stretch>
            <a:fillRect/>
          </a:stretch>
        </p:blipFill>
        <p:spPr>
          <a:xfrm>
            <a:off x="5497167" y="1159452"/>
            <a:ext cx="5301587" cy="3860603"/>
          </a:xfrm>
          <a:prstGeom prst="rect">
            <a:avLst/>
          </a:prstGeom>
        </p:spPr>
      </p:pic>
      <p:pic>
        <p:nvPicPr>
          <p:cNvPr id="44" name="圖片 43" descr="\documentclass{article}&#10;\usepackage{amsmath, xcolor,bm}&#10;\pagestyle{empty}&#10;\begin{document}&#10;&#10;Find most 1-SR $\rightarrow$ 2-SR $\rightarrow$ ... $\rightarrow$ k-SR&#10;&#10;\end{document}" title="IguanaTex Bitmap Display">
            <a:extLst>
              <a:ext uri="{FF2B5EF4-FFF2-40B4-BE49-F238E27FC236}">
                <a16:creationId xmlns:a16="http://schemas.microsoft.com/office/drawing/2014/main" id="{6B1AA023-8891-FE73-0B19-8F8ACEBD98EC}"/>
              </a:ext>
            </a:extLst>
          </p:cNvPr>
          <p:cNvPicPr>
            <a:picLocks noChangeAspect="1"/>
          </p:cNvPicPr>
          <p:nvPr>
            <p:custDataLst>
              <p:tags r:id="rId1"/>
            </p:custDataLst>
          </p:nvPr>
        </p:nvPicPr>
        <p:blipFill>
          <a:blip r:embed="rId6">
            <a:extLst>
              <a:ext uri="{28A0092B-C50C-407E-A947-70E740481C1C}">
                <a14:useLocalDpi xmlns:a14="http://schemas.microsoft.com/office/drawing/2010/main" val="0"/>
              </a:ext>
            </a:extLst>
          </a:blip>
          <a:stretch>
            <a:fillRect/>
          </a:stretch>
        </p:blipFill>
        <p:spPr>
          <a:xfrm>
            <a:off x="5703826" y="5511760"/>
            <a:ext cx="3901715" cy="165943"/>
          </a:xfrm>
          <a:prstGeom prst="rect">
            <a:avLst/>
          </a:prstGeom>
        </p:spPr>
      </p:pic>
    </p:spTree>
    <p:extLst>
      <p:ext uri="{BB962C8B-B14F-4D97-AF65-F5344CB8AC3E}">
        <p14:creationId xmlns:p14="http://schemas.microsoft.com/office/powerpoint/2010/main" val="51186662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E3A87D-F360-65F0-6553-96AEFEE1B292}"/>
            </a:ext>
          </a:extLst>
        </p:cNvPr>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CCAAC40A-0C0B-ECC9-5BE9-99E9FAB6A8E8}"/>
              </a:ext>
            </a:extLst>
          </p:cNvPr>
          <p:cNvSpPr>
            <a:spLocks noGrp="1"/>
          </p:cNvSpPr>
          <p:nvPr>
            <p:ph type="sldNum" sz="quarter" idx="10"/>
          </p:nvPr>
        </p:nvSpPr>
        <p:spPr/>
        <p:txBody>
          <a:bodyPr/>
          <a:lstStyle/>
          <a:p>
            <a:fld id="{280088F6-7C6C-4B38-8F53-C0D87CD1D86B}" type="slidenum">
              <a:rPr lang="zh-TW" altLang="en-US" smtClean="0"/>
              <a:pPr/>
              <a:t>15</a:t>
            </a:fld>
            <a:endParaRPr lang="zh-TW" altLang="en-US" dirty="0"/>
          </a:p>
        </p:txBody>
      </p:sp>
      <p:sp>
        <p:nvSpPr>
          <p:cNvPr id="3" name="文字方塊 2">
            <a:extLst>
              <a:ext uri="{FF2B5EF4-FFF2-40B4-BE49-F238E27FC236}">
                <a16:creationId xmlns:a16="http://schemas.microsoft.com/office/drawing/2014/main" id="{2966C26E-E8F7-6ADD-D7DF-75F2839D1C77}"/>
              </a:ext>
            </a:extLst>
          </p:cNvPr>
          <p:cNvSpPr txBox="1"/>
          <p:nvPr/>
        </p:nvSpPr>
        <p:spPr>
          <a:xfrm>
            <a:off x="0" y="0"/>
            <a:ext cx="10643191" cy="584775"/>
          </a:xfrm>
          <a:prstGeom prst="rect">
            <a:avLst/>
          </a:prstGeom>
          <a:noFill/>
        </p:spPr>
        <p:txBody>
          <a:bodyPr wrap="square">
            <a:spAutoFit/>
          </a:bodyPr>
          <a:lstStyle/>
          <a:p>
            <a:r>
              <a:rPr lang="en-US" altLang="zh-TW" sz="3200" b="1" dirty="0">
                <a:solidFill>
                  <a:schemeClr val="bg1"/>
                </a:solidFill>
                <a:latin typeface="Times New Roman" panose="02020603050405020304" pitchFamily="18" charset="0"/>
                <a:cs typeface="Times New Roman" panose="02020603050405020304" pitchFamily="18" charset="0"/>
              </a:rPr>
              <a:t>Puncture – RC Scheme Algorithm[3]</a:t>
            </a:r>
            <a:endParaRPr lang="zh-TW" altLang="en-US" sz="3200" b="1" dirty="0">
              <a:solidFill>
                <a:schemeClr val="bg1"/>
              </a:solidFill>
              <a:latin typeface="Times New Roman" panose="02020603050405020304" pitchFamily="18" charset="0"/>
              <a:cs typeface="Times New Roman" panose="02020603050405020304" pitchFamily="18" charset="0"/>
            </a:endParaRPr>
          </a:p>
        </p:txBody>
      </p:sp>
      <p:pic>
        <p:nvPicPr>
          <p:cNvPr id="7" name="圖片 6">
            <a:extLst>
              <a:ext uri="{FF2B5EF4-FFF2-40B4-BE49-F238E27FC236}">
                <a16:creationId xmlns:a16="http://schemas.microsoft.com/office/drawing/2014/main" id="{3A241D36-582B-37D2-BAC5-C897CD41B478}"/>
              </a:ext>
            </a:extLst>
          </p:cNvPr>
          <p:cNvPicPr>
            <a:picLocks noChangeAspect="1"/>
          </p:cNvPicPr>
          <p:nvPr/>
        </p:nvPicPr>
        <p:blipFill>
          <a:blip r:embed="rId3"/>
          <a:srcRect l="1056" r="5095"/>
          <a:stretch/>
        </p:blipFill>
        <p:spPr>
          <a:xfrm>
            <a:off x="137161" y="613650"/>
            <a:ext cx="5506322" cy="4407408"/>
          </a:xfrm>
          <a:prstGeom prst="rect">
            <a:avLst/>
          </a:prstGeom>
        </p:spPr>
      </p:pic>
      <p:pic>
        <p:nvPicPr>
          <p:cNvPr id="11" name="圖片 10">
            <a:extLst>
              <a:ext uri="{FF2B5EF4-FFF2-40B4-BE49-F238E27FC236}">
                <a16:creationId xmlns:a16="http://schemas.microsoft.com/office/drawing/2014/main" id="{7AB26084-9AAD-D042-C511-219C26CC13B7}"/>
              </a:ext>
            </a:extLst>
          </p:cNvPr>
          <p:cNvPicPr>
            <a:picLocks noChangeAspect="1"/>
          </p:cNvPicPr>
          <p:nvPr/>
        </p:nvPicPr>
        <p:blipFill>
          <a:blip r:embed="rId4"/>
          <a:srcRect t="784" b="1"/>
          <a:stretch/>
        </p:blipFill>
        <p:spPr>
          <a:xfrm>
            <a:off x="5917802" y="804672"/>
            <a:ext cx="5542845" cy="3172968"/>
          </a:xfrm>
          <a:prstGeom prst="rect">
            <a:avLst/>
          </a:prstGeom>
        </p:spPr>
      </p:pic>
    </p:spTree>
    <p:extLst>
      <p:ext uri="{BB962C8B-B14F-4D97-AF65-F5344CB8AC3E}">
        <p14:creationId xmlns:p14="http://schemas.microsoft.com/office/powerpoint/2010/main" val="342462523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FFF5EB-027E-7AB4-6C3C-EED9CC1C18B2}"/>
            </a:ext>
          </a:extLst>
        </p:cNvPr>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58A31F47-406F-5F8E-507D-91282BF1C514}"/>
              </a:ext>
            </a:extLst>
          </p:cNvPr>
          <p:cNvSpPr>
            <a:spLocks noGrp="1"/>
          </p:cNvSpPr>
          <p:nvPr>
            <p:ph type="sldNum" sz="quarter" idx="10"/>
          </p:nvPr>
        </p:nvSpPr>
        <p:spPr/>
        <p:txBody>
          <a:bodyPr/>
          <a:lstStyle/>
          <a:p>
            <a:fld id="{280088F6-7C6C-4B38-8F53-C0D87CD1D86B}" type="slidenum">
              <a:rPr lang="zh-TW" altLang="en-US" smtClean="0"/>
              <a:pPr/>
              <a:t>16</a:t>
            </a:fld>
            <a:endParaRPr lang="zh-TW" altLang="en-US" dirty="0"/>
          </a:p>
        </p:txBody>
      </p:sp>
      <p:sp>
        <p:nvSpPr>
          <p:cNvPr id="3" name="文字方塊 2">
            <a:extLst>
              <a:ext uri="{FF2B5EF4-FFF2-40B4-BE49-F238E27FC236}">
                <a16:creationId xmlns:a16="http://schemas.microsoft.com/office/drawing/2014/main" id="{03D5AB8A-CBF1-E6CC-5E44-AF65A79F9895}"/>
              </a:ext>
            </a:extLst>
          </p:cNvPr>
          <p:cNvSpPr txBox="1"/>
          <p:nvPr/>
        </p:nvSpPr>
        <p:spPr>
          <a:xfrm>
            <a:off x="0" y="0"/>
            <a:ext cx="10643191" cy="584775"/>
          </a:xfrm>
          <a:prstGeom prst="rect">
            <a:avLst/>
          </a:prstGeom>
          <a:noFill/>
        </p:spPr>
        <p:txBody>
          <a:bodyPr wrap="square">
            <a:spAutoFit/>
          </a:bodyPr>
          <a:lstStyle/>
          <a:p>
            <a:r>
              <a:rPr lang="en-US" altLang="zh-TW" sz="3200" b="1" dirty="0">
                <a:solidFill>
                  <a:schemeClr val="bg1"/>
                </a:solidFill>
                <a:latin typeface="Times New Roman" panose="02020603050405020304" pitchFamily="18" charset="0"/>
                <a:cs typeface="Times New Roman" panose="02020603050405020304" pitchFamily="18" charset="0"/>
              </a:rPr>
              <a:t>Puncture – RC Scheme Algorithm</a:t>
            </a:r>
            <a:endParaRPr lang="zh-TW" altLang="en-US" sz="3200" b="1" dirty="0">
              <a:solidFill>
                <a:schemeClr val="bg1"/>
              </a:solidFill>
              <a:latin typeface="Times New Roman" panose="02020603050405020304" pitchFamily="18" charset="0"/>
              <a:cs typeface="Times New Roman" panose="02020603050405020304" pitchFamily="18" charset="0"/>
            </a:endParaRPr>
          </a:p>
        </p:txBody>
      </p:sp>
      <p:grpSp>
        <p:nvGrpSpPr>
          <p:cNvPr id="16" name="群組 15">
            <a:extLst>
              <a:ext uri="{FF2B5EF4-FFF2-40B4-BE49-F238E27FC236}">
                <a16:creationId xmlns:a16="http://schemas.microsoft.com/office/drawing/2014/main" id="{6C69B44A-2CE9-587E-FBF4-545E99931A1B}"/>
              </a:ext>
            </a:extLst>
          </p:cNvPr>
          <p:cNvGrpSpPr/>
          <p:nvPr/>
        </p:nvGrpSpPr>
        <p:grpSpPr>
          <a:xfrm>
            <a:off x="131652" y="2048607"/>
            <a:ext cx="3478324" cy="2760786"/>
            <a:chOff x="272796" y="1200576"/>
            <a:chExt cx="4148535" cy="3278497"/>
          </a:xfrm>
        </p:grpSpPr>
        <p:grpSp>
          <p:nvGrpSpPr>
            <p:cNvPr id="10" name="群組 9">
              <a:extLst>
                <a:ext uri="{FF2B5EF4-FFF2-40B4-BE49-F238E27FC236}">
                  <a16:creationId xmlns:a16="http://schemas.microsoft.com/office/drawing/2014/main" id="{A8D2DC54-F406-1360-32D8-840CCD441249}"/>
                </a:ext>
              </a:extLst>
            </p:cNvPr>
            <p:cNvGrpSpPr/>
            <p:nvPr/>
          </p:nvGrpSpPr>
          <p:grpSpPr>
            <a:xfrm>
              <a:off x="272796" y="1200576"/>
              <a:ext cx="4148535" cy="3278497"/>
              <a:chOff x="646176" y="1505376"/>
              <a:chExt cx="4148535" cy="3278497"/>
            </a:xfrm>
          </p:grpSpPr>
          <p:pic>
            <p:nvPicPr>
              <p:cNvPr id="5" name="圖片 4">
                <a:extLst>
                  <a:ext uri="{FF2B5EF4-FFF2-40B4-BE49-F238E27FC236}">
                    <a16:creationId xmlns:a16="http://schemas.microsoft.com/office/drawing/2014/main" id="{DF7C3FB5-8490-9A00-BA4C-951D4A029DF3}"/>
                  </a:ext>
                </a:extLst>
              </p:cNvPr>
              <p:cNvPicPr>
                <a:picLocks noChangeAspect="1"/>
              </p:cNvPicPr>
              <p:nvPr/>
            </p:nvPicPr>
            <p:blipFill>
              <a:blip r:embed="rId10"/>
              <a:srcRect l="1676" r="21413"/>
              <a:stretch/>
            </p:blipFill>
            <p:spPr>
              <a:xfrm>
                <a:off x="646176" y="1842516"/>
                <a:ext cx="4148535" cy="2941357"/>
              </a:xfrm>
              <a:prstGeom prst="rect">
                <a:avLst/>
              </a:prstGeom>
            </p:spPr>
          </p:pic>
          <p:cxnSp>
            <p:nvCxnSpPr>
              <p:cNvPr id="8" name="直線接點 7">
                <a:extLst>
                  <a:ext uri="{FF2B5EF4-FFF2-40B4-BE49-F238E27FC236}">
                    <a16:creationId xmlns:a16="http://schemas.microsoft.com/office/drawing/2014/main" id="{19ECB151-24E5-D511-CF87-651F858C78C2}"/>
                  </a:ext>
                </a:extLst>
              </p:cNvPr>
              <p:cNvCxnSpPr/>
              <p:nvPr/>
            </p:nvCxnSpPr>
            <p:spPr>
              <a:xfrm>
                <a:off x="2895600" y="1712976"/>
                <a:ext cx="0" cy="388620"/>
              </a:xfrm>
              <a:prstGeom prst="line">
                <a:avLst/>
              </a:prstGeom>
            </p:spPr>
            <p:style>
              <a:lnRef idx="2">
                <a:schemeClr val="dk1"/>
              </a:lnRef>
              <a:fillRef idx="0">
                <a:schemeClr val="dk1"/>
              </a:fillRef>
              <a:effectRef idx="1">
                <a:schemeClr val="dk1"/>
              </a:effectRef>
              <a:fontRef idx="minor">
                <a:schemeClr val="tx1"/>
              </a:fontRef>
            </p:style>
          </p:cxnSp>
          <p:sp>
            <p:nvSpPr>
              <p:cNvPr id="9" name="橢圓 8">
                <a:extLst>
                  <a:ext uri="{FF2B5EF4-FFF2-40B4-BE49-F238E27FC236}">
                    <a16:creationId xmlns:a16="http://schemas.microsoft.com/office/drawing/2014/main" id="{B8210A15-D815-6183-1E2F-BBD178AF8C7F}"/>
                  </a:ext>
                </a:extLst>
              </p:cNvPr>
              <p:cNvSpPr/>
              <p:nvPr/>
            </p:nvSpPr>
            <p:spPr>
              <a:xfrm>
                <a:off x="2797094" y="1505376"/>
                <a:ext cx="208800" cy="2076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pic>
          <p:nvPicPr>
            <p:cNvPr id="12" name="圖片 11" descr="\documentclass{article}&#10;\usepackage{amsmath, xcolor,bm}&#10;\pagestyle{empty}&#10;\begin{document}&#10;&#10;$v$&#10;&#10;\end{document}" title="IguanaTex Bitmap Display">
              <a:extLst>
                <a:ext uri="{FF2B5EF4-FFF2-40B4-BE49-F238E27FC236}">
                  <a16:creationId xmlns:a16="http://schemas.microsoft.com/office/drawing/2014/main" id="{742295E7-958D-0153-738A-D2002246F755}"/>
                </a:ext>
              </a:extLst>
            </p:cNvPr>
            <p:cNvPicPr>
              <a:picLocks noChangeAspect="1"/>
            </p:cNvPicPr>
            <p:nvPr>
              <p:custDataLst>
                <p:tags r:id="rId7"/>
              </p:custDataLst>
            </p:nvPr>
          </p:nvPicPr>
          <p:blipFill>
            <a:blip r:embed="rId11">
              <a:extLst>
                <a:ext uri="{28A0092B-C50C-407E-A947-70E740481C1C}">
                  <a14:useLocalDpi xmlns:a14="http://schemas.microsoft.com/office/drawing/2010/main" val="0"/>
                </a:ext>
              </a:extLst>
            </a:blip>
            <a:stretch>
              <a:fillRect/>
            </a:stretch>
          </p:blipFill>
          <p:spPr>
            <a:xfrm>
              <a:off x="2482837" y="1256013"/>
              <a:ext cx="101487" cy="102857"/>
            </a:xfrm>
            <a:prstGeom prst="rect">
              <a:avLst/>
            </a:prstGeom>
          </p:spPr>
        </p:pic>
      </p:grpSp>
      <p:pic>
        <p:nvPicPr>
          <p:cNvPr id="15" name="圖片 14" descr="\documentclass{article}&#10;\usepackage{amsmath, xcolor,bm}&#10;\pagestyle{empty}&#10;\begin{document}&#10;&#10;Min recovery Tree&#10;&#10;\end{document}" title="IguanaTex Bitmap Display">
            <a:extLst>
              <a:ext uri="{FF2B5EF4-FFF2-40B4-BE49-F238E27FC236}">
                <a16:creationId xmlns:a16="http://schemas.microsoft.com/office/drawing/2014/main" id="{3A0B9F15-DC52-29DA-A6DB-F0545596EF19}"/>
              </a:ext>
            </a:extLst>
          </p:cNvPr>
          <p:cNvPicPr>
            <a:picLocks noChangeAspect="1"/>
          </p:cNvPicPr>
          <p:nvPr>
            <p:custDataLst>
              <p:tags r:id="rId1"/>
            </p:custDataLst>
          </p:nvPr>
        </p:nvPicPr>
        <p:blipFill>
          <a:blip r:embed="rId12">
            <a:extLst>
              <a:ext uri="{28A0092B-C50C-407E-A947-70E740481C1C}">
                <a14:useLocalDpi xmlns:a14="http://schemas.microsoft.com/office/drawing/2010/main" val="0"/>
              </a:ext>
            </a:extLst>
          </a:blip>
          <a:stretch>
            <a:fillRect/>
          </a:stretch>
        </p:blipFill>
        <p:spPr>
          <a:xfrm>
            <a:off x="8709836" y="5036023"/>
            <a:ext cx="1566426" cy="175775"/>
          </a:xfrm>
          <a:prstGeom prst="rect">
            <a:avLst/>
          </a:prstGeom>
        </p:spPr>
      </p:pic>
      <p:grpSp>
        <p:nvGrpSpPr>
          <p:cNvPr id="29" name="群組 28">
            <a:extLst>
              <a:ext uri="{FF2B5EF4-FFF2-40B4-BE49-F238E27FC236}">
                <a16:creationId xmlns:a16="http://schemas.microsoft.com/office/drawing/2014/main" id="{25855BAF-9B58-5C40-C50A-858534F3BA60}"/>
              </a:ext>
            </a:extLst>
          </p:cNvPr>
          <p:cNvGrpSpPr/>
          <p:nvPr/>
        </p:nvGrpSpPr>
        <p:grpSpPr>
          <a:xfrm>
            <a:off x="4256761" y="1991839"/>
            <a:ext cx="3172268" cy="2874321"/>
            <a:chOff x="4233288" y="1991839"/>
            <a:chExt cx="3172268" cy="2874321"/>
          </a:xfrm>
        </p:grpSpPr>
        <p:pic>
          <p:nvPicPr>
            <p:cNvPr id="18" name="圖片 17">
              <a:extLst>
                <a:ext uri="{FF2B5EF4-FFF2-40B4-BE49-F238E27FC236}">
                  <a16:creationId xmlns:a16="http://schemas.microsoft.com/office/drawing/2014/main" id="{3357C715-ADAF-4B30-DF2F-76AC97FB1469}"/>
                </a:ext>
              </a:extLst>
            </p:cNvPr>
            <p:cNvPicPr>
              <a:picLocks noChangeAspect="1"/>
            </p:cNvPicPr>
            <p:nvPr/>
          </p:nvPicPr>
          <p:blipFill>
            <a:blip r:embed="rId13"/>
            <a:stretch>
              <a:fillRect/>
            </a:stretch>
          </p:blipFill>
          <p:spPr>
            <a:xfrm>
              <a:off x="4233288" y="2332156"/>
              <a:ext cx="3172268" cy="2534004"/>
            </a:xfrm>
            <a:prstGeom prst="rect">
              <a:avLst/>
            </a:prstGeom>
          </p:spPr>
        </p:pic>
        <p:cxnSp>
          <p:nvCxnSpPr>
            <p:cNvPr id="19" name="直線接點 18">
              <a:extLst>
                <a:ext uri="{FF2B5EF4-FFF2-40B4-BE49-F238E27FC236}">
                  <a16:creationId xmlns:a16="http://schemas.microsoft.com/office/drawing/2014/main" id="{E087413F-360A-9052-77B0-5E1708561808}"/>
                </a:ext>
              </a:extLst>
            </p:cNvPr>
            <p:cNvCxnSpPr/>
            <p:nvPr/>
          </p:nvCxnSpPr>
          <p:spPr>
            <a:xfrm>
              <a:off x="5784386" y="2166657"/>
              <a:ext cx="0" cy="327253"/>
            </a:xfrm>
            <a:prstGeom prst="line">
              <a:avLst/>
            </a:prstGeom>
          </p:spPr>
          <p:style>
            <a:lnRef idx="2">
              <a:schemeClr val="dk1"/>
            </a:lnRef>
            <a:fillRef idx="0">
              <a:schemeClr val="dk1"/>
            </a:fillRef>
            <a:effectRef idx="1">
              <a:schemeClr val="dk1"/>
            </a:effectRef>
            <a:fontRef idx="minor">
              <a:schemeClr val="tx1"/>
            </a:fontRef>
          </p:style>
        </p:cxnSp>
        <p:sp>
          <p:nvSpPr>
            <p:cNvPr id="20" name="橢圓 19">
              <a:extLst>
                <a:ext uri="{FF2B5EF4-FFF2-40B4-BE49-F238E27FC236}">
                  <a16:creationId xmlns:a16="http://schemas.microsoft.com/office/drawing/2014/main" id="{75C05C3A-E1AA-30E4-E72F-A5F33A6C8DFA}"/>
                </a:ext>
              </a:extLst>
            </p:cNvPr>
            <p:cNvSpPr/>
            <p:nvPr/>
          </p:nvSpPr>
          <p:spPr>
            <a:xfrm>
              <a:off x="5701794" y="1991839"/>
              <a:ext cx="175068" cy="174818"/>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21" name="圖片 20" descr="\documentclass{article}&#10;\usepackage{amsmath, xcolor,bm}&#10;\pagestyle{empty}&#10;\begin{document}&#10;&#10;$v$&#10;&#10;\end{document}" title="IguanaTex Bitmap Display">
              <a:extLst>
                <a:ext uri="{FF2B5EF4-FFF2-40B4-BE49-F238E27FC236}">
                  <a16:creationId xmlns:a16="http://schemas.microsoft.com/office/drawing/2014/main" id="{3DEBB65D-EAD3-C828-21BE-E37292F1BF59}"/>
                </a:ext>
              </a:extLst>
            </p:cNvPr>
            <p:cNvPicPr>
              <a:picLocks noChangeAspect="1"/>
            </p:cNvPicPr>
            <p:nvPr>
              <p:custDataLst>
                <p:tags r:id="rId6"/>
              </p:custDataLst>
            </p:nvPr>
          </p:nvPicPr>
          <p:blipFill>
            <a:blip r:embed="rId11">
              <a:extLst>
                <a:ext uri="{28A0092B-C50C-407E-A947-70E740481C1C}">
                  <a14:useLocalDpi xmlns:a14="http://schemas.microsoft.com/office/drawing/2010/main" val="0"/>
                </a:ext>
              </a:extLst>
            </a:blip>
            <a:stretch>
              <a:fillRect/>
            </a:stretch>
          </p:blipFill>
          <p:spPr>
            <a:xfrm>
              <a:off x="5751366" y="2038522"/>
              <a:ext cx="85091" cy="86615"/>
            </a:xfrm>
            <a:prstGeom prst="rect">
              <a:avLst/>
            </a:prstGeom>
          </p:spPr>
        </p:pic>
      </p:grpSp>
      <p:grpSp>
        <p:nvGrpSpPr>
          <p:cNvPr id="28" name="群組 27">
            <a:extLst>
              <a:ext uri="{FF2B5EF4-FFF2-40B4-BE49-F238E27FC236}">
                <a16:creationId xmlns:a16="http://schemas.microsoft.com/office/drawing/2014/main" id="{DDF574AD-EFC9-05FA-2328-BC30368605AE}"/>
              </a:ext>
            </a:extLst>
          </p:cNvPr>
          <p:cNvGrpSpPr/>
          <p:nvPr/>
        </p:nvGrpSpPr>
        <p:grpSpPr>
          <a:xfrm>
            <a:off x="8010867" y="2006528"/>
            <a:ext cx="2743200" cy="2859632"/>
            <a:chOff x="8028869" y="2007087"/>
            <a:chExt cx="2743200" cy="2859632"/>
          </a:xfrm>
        </p:grpSpPr>
        <p:pic>
          <p:nvPicPr>
            <p:cNvPr id="24" name="圖片 23">
              <a:extLst>
                <a:ext uri="{FF2B5EF4-FFF2-40B4-BE49-F238E27FC236}">
                  <a16:creationId xmlns:a16="http://schemas.microsoft.com/office/drawing/2014/main" id="{3D15C796-0D1E-9ECB-1B22-814DC2704DD1}"/>
                </a:ext>
              </a:extLst>
            </p:cNvPr>
            <p:cNvPicPr>
              <a:picLocks noChangeAspect="1"/>
            </p:cNvPicPr>
            <p:nvPr/>
          </p:nvPicPr>
          <p:blipFill>
            <a:blip r:embed="rId14"/>
            <a:srcRect l="2716"/>
            <a:stretch/>
          </p:blipFill>
          <p:spPr>
            <a:xfrm>
              <a:off x="8028869" y="2351768"/>
              <a:ext cx="2743200" cy="2514951"/>
            </a:xfrm>
            <a:prstGeom prst="rect">
              <a:avLst/>
            </a:prstGeom>
          </p:spPr>
        </p:pic>
        <p:cxnSp>
          <p:nvCxnSpPr>
            <p:cNvPr id="25" name="直線接點 24">
              <a:extLst>
                <a:ext uri="{FF2B5EF4-FFF2-40B4-BE49-F238E27FC236}">
                  <a16:creationId xmlns:a16="http://schemas.microsoft.com/office/drawing/2014/main" id="{FD54ABD5-2809-879A-2AB9-5CE6346C6950}"/>
                </a:ext>
              </a:extLst>
            </p:cNvPr>
            <p:cNvCxnSpPr/>
            <p:nvPr/>
          </p:nvCxnSpPr>
          <p:spPr>
            <a:xfrm>
              <a:off x="9593643" y="2181905"/>
              <a:ext cx="0" cy="327253"/>
            </a:xfrm>
            <a:prstGeom prst="line">
              <a:avLst/>
            </a:prstGeom>
          </p:spPr>
          <p:style>
            <a:lnRef idx="2">
              <a:schemeClr val="dk1"/>
            </a:lnRef>
            <a:fillRef idx="0">
              <a:schemeClr val="dk1"/>
            </a:fillRef>
            <a:effectRef idx="1">
              <a:schemeClr val="dk1"/>
            </a:effectRef>
            <a:fontRef idx="minor">
              <a:schemeClr val="tx1"/>
            </a:fontRef>
          </p:style>
        </p:cxnSp>
        <p:sp>
          <p:nvSpPr>
            <p:cNvPr id="26" name="橢圓 25">
              <a:extLst>
                <a:ext uri="{FF2B5EF4-FFF2-40B4-BE49-F238E27FC236}">
                  <a16:creationId xmlns:a16="http://schemas.microsoft.com/office/drawing/2014/main" id="{5EF70215-84B2-25AB-8166-03601C0DB317}"/>
                </a:ext>
              </a:extLst>
            </p:cNvPr>
            <p:cNvSpPr/>
            <p:nvPr/>
          </p:nvSpPr>
          <p:spPr>
            <a:xfrm>
              <a:off x="9511051" y="2007087"/>
              <a:ext cx="175068" cy="174818"/>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27" name="圖片 26" descr="\documentclass{article}&#10;\usepackage{amsmath, xcolor,bm}&#10;\pagestyle{empty}&#10;\begin{document}&#10;&#10;$v$&#10;&#10;\end{document}" title="IguanaTex Bitmap Display">
              <a:extLst>
                <a:ext uri="{FF2B5EF4-FFF2-40B4-BE49-F238E27FC236}">
                  <a16:creationId xmlns:a16="http://schemas.microsoft.com/office/drawing/2014/main" id="{A57ECBD1-9EC7-CDA4-7638-1F7FA1B6675B}"/>
                </a:ext>
              </a:extLst>
            </p:cNvPr>
            <p:cNvPicPr>
              <a:picLocks noChangeAspect="1"/>
            </p:cNvPicPr>
            <p:nvPr>
              <p:custDataLst>
                <p:tags r:id="rId5"/>
              </p:custDataLst>
            </p:nvPr>
          </p:nvPicPr>
          <p:blipFill>
            <a:blip r:embed="rId11">
              <a:extLst>
                <a:ext uri="{28A0092B-C50C-407E-A947-70E740481C1C}">
                  <a14:useLocalDpi xmlns:a14="http://schemas.microsoft.com/office/drawing/2010/main" val="0"/>
                </a:ext>
              </a:extLst>
            </a:blip>
            <a:stretch>
              <a:fillRect/>
            </a:stretch>
          </p:blipFill>
          <p:spPr>
            <a:xfrm>
              <a:off x="9560623" y="2053770"/>
              <a:ext cx="85091" cy="86615"/>
            </a:xfrm>
            <a:prstGeom prst="rect">
              <a:avLst/>
            </a:prstGeom>
          </p:spPr>
        </p:pic>
      </p:grpSp>
      <p:cxnSp>
        <p:nvCxnSpPr>
          <p:cNvPr id="31" name="直線單箭頭接點 30">
            <a:extLst>
              <a:ext uri="{FF2B5EF4-FFF2-40B4-BE49-F238E27FC236}">
                <a16:creationId xmlns:a16="http://schemas.microsoft.com/office/drawing/2014/main" id="{69820549-A3B4-6768-D4D2-E0AD98E91E77}"/>
              </a:ext>
            </a:extLst>
          </p:cNvPr>
          <p:cNvCxnSpPr>
            <a:cxnSpLocks/>
          </p:cNvCxnSpPr>
          <p:nvPr/>
        </p:nvCxnSpPr>
        <p:spPr>
          <a:xfrm>
            <a:off x="3675888" y="3694176"/>
            <a:ext cx="466344" cy="0"/>
          </a:xfrm>
          <a:prstGeom prst="straightConnector1">
            <a:avLst/>
          </a:prstGeom>
          <a:ln w="28575">
            <a:tailEnd type="triangle"/>
          </a:ln>
        </p:spPr>
        <p:style>
          <a:lnRef idx="2">
            <a:schemeClr val="dk1"/>
          </a:lnRef>
          <a:fillRef idx="0">
            <a:schemeClr val="dk1"/>
          </a:fillRef>
          <a:effectRef idx="1">
            <a:schemeClr val="dk1"/>
          </a:effectRef>
          <a:fontRef idx="minor">
            <a:schemeClr val="tx1"/>
          </a:fontRef>
        </p:style>
      </p:cxnSp>
      <p:cxnSp>
        <p:nvCxnSpPr>
          <p:cNvPr id="33" name="直線單箭頭接點 32">
            <a:extLst>
              <a:ext uri="{FF2B5EF4-FFF2-40B4-BE49-F238E27FC236}">
                <a16:creationId xmlns:a16="http://schemas.microsoft.com/office/drawing/2014/main" id="{79FEA29E-5925-EED0-2B96-546B2B72D6CE}"/>
              </a:ext>
            </a:extLst>
          </p:cNvPr>
          <p:cNvCxnSpPr>
            <a:cxnSpLocks/>
          </p:cNvCxnSpPr>
          <p:nvPr/>
        </p:nvCxnSpPr>
        <p:spPr>
          <a:xfrm>
            <a:off x="7429029" y="3694176"/>
            <a:ext cx="466344" cy="0"/>
          </a:xfrm>
          <a:prstGeom prst="straightConnector1">
            <a:avLst/>
          </a:prstGeom>
          <a:ln w="28575">
            <a:tailEnd type="triangle"/>
          </a:ln>
        </p:spPr>
        <p:style>
          <a:lnRef idx="2">
            <a:schemeClr val="dk1"/>
          </a:lnRef>
          <a:fillRef idx="0">
            <a:schemeClr val="dk1"/>
          </a:fillRef>
          <a:effectRef idx="1">
            <a:schemeClr val="dk1"/>
          </a:effectRef>
          <a:fontRef idx="minor">
            <a:schemeClr val="tx1"/>
          </a:fontRef>
        </p:style>
      </p:cxnSp>
      <p:pic>
        <p:nvPicPr>
          <p:cNvPr id="37" name="圖片 36" descr="\documentclass{article}&#10;\usepackage{amsmath, xcolor,bm}&#10;\pagestyle{empty}&#10;\begin{document}&#10;&#10;S(v) = 21&#10;&#10;\end{document}" title="IguanaTex Bitmap Display">
            <a:extLst>
              <a:ext uri="{FF2B5EF4-FFF2-40B4-BE49-F238E27FC236}">
                <a16:creationId xmlns:a16="http://schemas.microsoft.com/office/drawing/2014/main" id="{277DA855-E2A4-C2BB-4475-2F95F29FA6FA}"/>
              </a:ext>
            </a:extLst>
          </p:cNvPr>
          <p:cNvPicPr>
            <a:picLocks noChangeAspect="1"/>
          </p:cNvPicPr>
          <p:nvPr>
            <p:custDataLst>
              <p:tags r:id="rId2"/>
            </p:custDataLst>
          </p:nvPr>
        </p:nvPicPr>
        <p:blipFill>
          <a:blip r:embed="rId15">
            <a:extLst>
              <a:ext uri="{28A0092B-C50C-407E-A947-70E740481C1C}">
                <a14:useLocalDpi xmlns:a14="http://schemas.microsoft.com/office/drawing/2010/main" val="0"/>
              </a:ext>
            </a:extLst>
          </a:blip>
          <a:stretch>
            <a:fillRect/>
          </a:stretch>
        </p:blipFill>
        <p:spPr>
          <a:xfrm>
            <a:off x="1647344" y="1725701"/>
            <a:ext cx="844800" cy="203581"/>
          </a:xfrm>
          <a:prstGeom prst="rect">
            <a:avLst/>
          </a:prstGeom>
        </p:spPr>
      </p:pic>
      <p:pic>
        <p:nvPicPr>
          <p:cNvPr id="40" name="圖片 39" descr="\documentclass{article}&#10;\usepackage{amsmath, xcolor,bm}&#10;\pagestyle{empty}&#10;\begin{document}&#10;&#10;S(v) = 14&#10;&#10;\end{document}" title="IguanaTex Bitmap Display">
            <a:extLst>
              <a:ext uri="{FF2B5EF4-FFF2-40B4-BE49-F238E27FC236}">
                <a16:creationId xmlns:a16="http://schemas.microsoft.com/office/drawing/2014/main" id="{232AA095-B4CB-FC82-BABC-4E0D3980D522}"/>
              </a:ext>
            </a:extLst>
          </p:cNvPr>
          <p:cNvPicPr>
            <a:picLocks noChangeAspect="1"/>
          </p:cNvPicPr>
          <p:nvPr>
            <p:custDataLst>
              <p:tags r:id="rId3"/>
            </p:custDataLst>
          </p:nvPr>
        </p:nvPicPr>
        <p:blipFill>
          <a:blip r:embed="rId16">
            <a:extLst>
              <a:ext uri="{28A0092B-C50C-407E-A947-70E740481C1C}">
                <a14:useLocalDpi xmlns:a14="http://schemas.microsoft.com/office/drawing/2010/main" val="0"/>
              </a:ext>
            </a:extLst>
          </a:blip>
          <a:stretch>
            <a:fillRect/>
          </a:stretch>
        </p:blipFill>
        <p:spPr>
          <a:xfrm>
            <a:off x="5437531" y="1725702"/>
            <a:ext cx="855771" cy="203581"/>
          </a:xfrm>
          <a:prstGeom prst="rect">
            <a:avLst/>
          </a:prstGeom>
        </p:spPr>
      </p:pic>
      <p:pic>
        <p:nvPicPr>
          <p:cNvPr id="43" name="圖片 42" descr="\documentclass{article}&#10;\usepackage{amsmath, xcolor,bm}&#10;\pagestyle{empty}&#10;\begin{document}&#10;&#10;S(v) = 10&#10;&#10;\end{document}" title="IguanaTex Bitmap Display">
            <a:extLst>
              <a:ext uri="{FF2B5EF4-FFF2-40B4-BE49-F238E27FC236}">
                <a16:creationId xmlns:a16="http://schemas.microsoft.com/office/drawing/2014/main" id="{B7CFCA3C-7540-8EB9-0CE3-DB3400C86D10}"/>
              </a:ext>
            </a:extLst>
          </p:cNvPr>
          <p:cNvPicPr>
            <a:picLocks noChangeAspect="1"/>
          </p:cNvPicPr>
          <p:nvPr>
            <p:custDataLst>
              <p:tags r:id="rId4"/>
            </p:custDataLst>
          </p:nvPr>
        </p:nvPicPr>
        <p:blipFill>
          <a:blip r:embed="rId17">
            <a:extLst>
              <a:ext uri="{28A0092B-C50C-407E-A947-70E740481C1C}">
                <a14:useLocalDpi xmlns:a14="http://schemas.microsoft.com/office/drawing/2010/main" val="0"/>
              </a:ext>
            </a:extLst>
          </a:blip>
          <a:stretch>
            <a:fillRect/>
          </a:stretch>
        </p:blipFill>
        <p:spPr>
          <a:xfrm>
            <a:off x="9114735" y="1724499"/>
            <a:ext cx="853333" cy="203581"/>
          </a:xfrm>
          <a:prstGeom prst="rect">
            <a:avLst/>
          </a:prstGeom>
        </p:spPr>
      </p:pic>
    </p:spTree>
    <p:extLst>
      <p:ext uri="{BB962C8B-B14F-4D97-AF65-F5344CB8AC3E}">
        <p14:creationId xmlns:p14="http://schemas.microsoft.com/office/powerpoint/2010/main" val="282870798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1283B4-25EF-CEC8-182B-26E94B5B38BF}"/>
            </a:ext>
          </a:extLst>
        </p:cNvPr>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01EBB571-591B-3535-9DBB-F506D0901056}"/>
              </a:ext>
            </a:extLst>
          </p:cNvPr>
          <p:cNvSpPr>
            <a:spLocks noGrp="1"/>
          </p:cNvSpPr>
          <p:nvPr>
            <p:ph type="sldNum" sz="quarter" idx="10"/>
          </p:nvPr>
        </p:nvSpPr>
        <p:spPr/>
        <p:txBody>
          <a:bodyPr/>
          <a:lstStyle/>
          <a:p>
            <a:fld id="{280088F6-7C6C-4B38-8F53-C0D87CD1D86B}" type="slidenum">
              <a:rPr lang="zh-TW" altLang="en-US" smtClean="0"/>
              <a:pPr/>
              <a:t>17</a:t>
            </a:fld>
            <a:endParaRPr lang="zh-TW" altLang="en-US" dirty="0"/>
          </a:p>
        </p:txBody>
      </p:sp>
      <p:sp>
        <p:nvSpPr>
          <p:cNvPr id="3" name="文字方塊 2">
            <a:extLst>
              <a:ext uri="{FF2B5EF4-FFF2-40B4-BE49-F238E27FC236}">
                <a16:creationId xmlns:a16="http://schemas.microsoft.com/office/drawing/2014/main" id="{6CB33B39-1D7F-1195-A86A-226940F43C10}"/>
              </a:ext>
            </a:extLst>
          </p:cNvPr>
          <p:cNvSpPr txBox="1"/>
          <p:nvPr/>
        </p:nvSpPr>
        <p:spPr>
          <a:xfrm>
            <a:off x="0" y="0"/>
            <a:ext cx="10643191" cy="584775"/>
          </a:xfrm>
          <a:prstGeom prst="rect">
            <a:avLst/>
          </a:prstGeom>
          <a:noFill/>
        </p:spPr>
        <p:txBody>
          <a:bodyPr wrap="square">
            <a:spAutoFit/>
          </a:bodyPr>
          <a:lstStyle/>
          <a:p>
            <a:r>
              <a:rPr lang="en-US" altLang="zh-TW" sz="3200" b="1" dirty="0">
                <a:solidFill>
                  <a:schemeClr val="bg1"/>
                </a:solidFill>
                <a:latin typeface="Times New Roman" panose="02020603050405020304" pitchFamily="18" charset="0"/>
                <a:cs typeface="Times New Roman" panose="02020603050405020304" pitchFamily="18" charset="0"/>
              </a:rPr>
              <a:t>Puncture – simulation</a:t>
            </a:r>
            <a:endParaRPr lang="zh-TW" altLang="en-US" sz="3200" b="1" dirty="0">
              <a:solidFill>
                <a:schemeClr val="bg1"/>
              </a:solidFill>
              <a:latin typeface="Times New Roman" panose="02020603050405020304" pitchFamily="18" charset="0"/>
              <a:cs typeface="Times New Roman" panose="02020603050405020304" pitchFamily="18" charset="0"/>
            </a:endParaRPr>
          </a:p>
        </p:txBody>
      </p:sp>
      <p:pic>
        <p:nvPicPr>
          <p:cNvPr id="45" name="圖片 44" descr="\documentclass{article}&#10;\usepackage{amsmath, xcolor,bm}&#10;\pagestyle{empty}&#10;\begin{document}&#10;&#10;Compare different puncturing algorithm : &#10;&#10;\end{document}" title="IguanaTex Bitmap Display">
            <a:extLst>
              <a:ext uri="{FF2B5EF4-FFF2-40B4-BE49-F238E27FC236}">
                <a16:creationId xmlns:a16="http://schemas.microsoft.com/office/drawing/2014/main" id="{28794D7D-E153-F6D5-4D55-79270A52B502}"/>
              </a:ext>
            </a:extLst>
          </p:cNvPr>
          <p:cNvPicPr>
            <a:picLocks noChangeAspect="1"/>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363728" y="949129"/>
            <a:ext cx="4107428" cy="207086"/>
          </a:xfrm>
          <a:prstGeom prst="rect">
            <a:avLst/>
          </a:prstGeom>
        </p:spPr>
      </p:pic>
      <p:pic>
        <p:nvPicPr>
          <p:cNvPr id="5" name="圖片 4" descr="一張含有 文字, 行, 圖表, 繪圖 的圖片&#10;&#10;AI 產生的內容可能不正確。">
            <a:extLst>
              <a:ext uri="{FF2B5EF4-FFF2-40B4-BE49-F238E27FC236}">
                <a16:creationId xmlns:a16="http://schemas.microsoft.com/office/drawing/2014/main" id="{1BD7C706-EEFD-70BD-9213-ADECA0EFC4F8}"/>
              </a:ext>
            </a:extLst>
          </p:cNvPr>
          <p:cNvPicPr>
            <a:picLocks noChangeAspect="1"/>
          </p:cNvPicPr>
          <p:nvPr/>
        </p:nvPicPr>
        <p:blipFill>
          <a:blip r:embed="rId5">
            <a:extLst>
              <a:ext uri="{28A0092B-C50C-407E-A947-70E740481C1C}">
                <a14:useLocalDpi xmlns:a14="http://schemas.microsoft.com/office/drawing/2010/main" val="0"/>
              </a:ext>
            </a:extLst>
          </a:blip>
          <a:srcRect l="2828" t="2596" r="6951" b="1884"/>
          <a:stretch>
            <a:fillRect/>
          </a:stretch>
        </p:blipFill>
        <p:spPr>
          <a:xfrm>
            <a:off x="2916051" y="1275363"/>
            <a:ext cx="6359898" cy="5050024"/>
          </a:xfrm>
          <a:prstGeom prst="rect">
            <a:avLst/>
          </a:prstGeom>
        </p:spPr>
      </p:pic>
    </p:spTree>
    <p:extLst>
      <p:ext uri="{BB962C8B-B14F-4D97-AF65-F5344CB8AC3E}">
        <p14:creationId xmlns:p14="http://schemas.microsoft.com/office/powerpoint/2010/main" val="73887307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B63101-4D2D-406D-6CAC-5034919C2836}"/>
            </a:ext>
          </a:extLst>
        </p:cNvPr>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85D91049-DDAF-E42F-2A01-2259872247FD}"/>
              </a:ext>
            </a:extLst>
          </p:cNvPr>
          <p:cNvSpPr>
            <a:spLocks noGrp="1"/>
          </p:cNvSpPr>
          <p:nvPr>
            <p:ph type="sldNum" sz="quarter" idx="10"/>
          </p:nvPr>
        </p:nvSpPr>
        <p:spPr/>
        <p:txBody>
          <a:bodyPr/>
          <a:lstStyle/>
          <a:p>
            <a:fld id="{280088F6-7C6C-4B38-8F53-C0D87CD1D86B}" type="slidenum">
              <a:rPr lang="zh-TW" altLang="en-US" smtClean="0"/>
              <a:pPr/>
              <a:t>18</a:t>
            </a:fld>
            <a:endParaRPr lang="zh-TW" altLang="en-US" dirty="0"/>
          </a:p>
        </p:txBody>
      </p:sp>
      <p:sp>
        <p:nvSpPr>
          <p:cNvPr id="4" name="文字方塊 3">
            <a:extLst>
              <a:ext uri="{FF2B5EF4-FFF2-40B4-BE49-F238E27FC236}">
                <a16:creationId xmlns:a16="http://schemas.microsoft.com/office/drawing/2014/main" id="{C84B5E41-E782-4C56-D769-0CE8D765336C}"/>
              </a:ext>
            </a:extLst>
          </p:cNvPr>
          <p:cNvSpPr txBox="1"/>
          <p:nvPr/>
        </p:nvSpPr>
        <p:spPr>
          <a:xfrm>
            <a:off x="0" y="0"/>
            <a:ext cx="7800109" cy="584775"/>
          </a:xfrm>
          <a:prstGeom prst="rect">
            <a:avLst/>
          </a:prstGeom>
          <a:noFill/>
        </p:spPr>
        <p:txBody>
          <a:bodyPr wrap="square">
            <a:spAutoFit/>
          </a:bodyPr>
          <a:lstStyle/>
          <a:p>
            <a:r>
              <a:rPr lang="en-US" altLang="zh-TW" sz="3200" b="1" dirty="0">
                <a:solidFill>
                  <a:schemeClr val="bg1"/>
                </a:solidFill>
                <a:latin typeface="Times New Roman" panose="02020603050405020304" pitchFamily="18" charset="0"/>
                <a:cs typeface="Times New Roman" panose="02020603050405020304" pitchFamily="18" charset="0"/>
              </a:rPr>
              <a:t>Outline</a:t>
            </a:r>
            <a:endParaRPr lang="zh-TW" altLang="en-US" sz="3200" b="1" dirty="0">
              <a:solidFill>
                <a:schemeClr val="bg1"/>
              </a:solidFill>
              <a:latin typeface="Times New Roman" panose="02020603050405020304" pitchFamily="18" charset="0"/>
              <a:cs typeface="Times New Roman" panose="02020603050405020304" pitchFamily="18" charset="0"/>
            </a:endParaRPr>
          </a:p>
        </p:txBody>
      </p:sp>
      <p:pic>
        <p:nvPicPr>
          <p:cNvPr id="3" name="圖片 2" descr="\documentclass{article}&#10;\usepackage{amsmath}&#10;\usepackage[dvipsnames,svgnames]{xcolor}&#10;&#10;&#10;&#10;\pagestyle{empty}&#10;\begin{document}&#10;&#10;\begin{itemize}&#10;% 全域調整 list 間距：&#10;  \setlength{\parskip}{1pt}    % 段落間距&#10;  \setlength{\topsep}{0pt}     % list 與上下文之間距&#10;  \setlength{\partopsep}{0pt}  % list 前的額外換行距&#10;  \setlength{\parsep}{0pt}     % 同一 \item 內段落間距&#10;  \setlength{\itemsep}{3pt}    % 各 \item 之間間距（可調 0pt、1pt…）&#10;  \item[\textcolor{DarkGreen}{\large\textbullet}] \textbf{Introduction}&#10;  \item[\textcolor{DarkGreen}{\large\textbullet}] \textbf{Free-Ride Concept}&#10;    &#10; \item[\textcolor{DarkGreen}{\large\textbullet}] \textbf{Tanner Graph Combination}&#10;&#10;  \item[\textcolor{DarkGreen}{\large\textbullet}] \textbf{Puncture Concept}&#10;    \begin{itemize}&#10;  \setlength{\parskip}{1pt}    % 段落間距&#10;  \setlength{\topsep}{0pt}     % list 與上下文之間距&#10;  \setlength{\partopsep}{0pt}  % list 前的額外換行距&#10;  \setlength{\parsep}{0pt}     % 同一 \item 內段落間距&#10;  \setlength{\itemsep}{1pt}    % 各 \item 之間間距（可調 0pt、1pt…）&#10;      \item[\textcolor{DarkGreen}{$\circ$}] One–Step Recoverable Node Scheme&#10;      \item[\textcolor{DarkGreen}{$\circ$}] Rate–Compatible Puncturing Scheme&#10;    \end{itemize}&#10;  \item[\textcolor{DarkGreen}{\large\textbullet}] \textbf{Origin Structure}&#10;&#10;  \item[\textcolor{DarkGreen}{\large\textbullet}] \textbf{Partial-Extra Structure}&#10;  \item[\textcolor{DarkGreen}{\large\textbullet}] \textbf{Enhanced Structure}&#10;  \item[\textcolor{DarkGreen}{\large\textbullet}] \textbf{Partial-Extra \&amp; Enhanced Structure}&#10;  \item[\textcolor{DarkGreen}{\large\textbullet}] \textbf{Reference}&#10;&#10;\end{itemize}&#10;&#10;\end{document}&#10;" title="IguanaTex Bitmap Display">
            <a:extLst>
              <a:ext uri="{FF2B5EF4-FFF2-40B4-BE49-F238E27FC236}">
                <a16:creationId xmlns:a16="http://schemas.microsoft.com/office/drawing/2014/main" id="{F2E301D9-FBD3-EF3A-F887-F58B3C5FE2AB}"/>
              </a:ext>
            </a:extLst>
          </p:cNvPr>
          <p:cNvPicPr>
            <a:picLocks noChangeAspect="1"/>
          </p:cNvPicPr>
          <p:nvPr>
            <p:custDataLst>
              <p:tags r:id="rId1"/>
            </p:custDataLst>
          </p:nvPr>
        </p:nvPicPr>
        <p:blipFill>
          <a:blip r:embed="rId3">
            <a:extLst>
              <a:ext uri="{28A0092B-C50C-407E-A947-70E740481C1C}">
                <a14:useLocalDpi xmlns:a14="http://schemas.microsoft.com/office/drawing/2010/main" val="0"/>
              </a:ext>
            </a:extLst>
          </a:blip>
          <a:stretch>
            <a:fillRect/>
          </a:stretch>
        </p:blipFill>
        <p:spPr>
          <a:xfrm>
            <a:off x="274160" y="776703"/>
            <a:ext cx="4470847" cy="3802971"/>
          </a:xfrm>
          <a:prstGeom prst="rect">
            <a:avLst/>
          </a:prstGeom>
        </p:spPr>
      </p:pic>
    </p:spTree>
    <p:extLst>
      <p:ext uri="{BB962C8B-B14F-4D97-AF65-F5344CB8AC3E}">
        <p14:creationId xmlns:p14="http://schemas.microsoft.com/office/powerpoint/2010/main" val="28818290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658695-2CCA-5B9A-3E6A-BE2F2C616D63}"/>
            </a:ext>
          </a:extLst>
        </p:cNvPr>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084BD291-1358-FC31-68BF-1EB52096E7E5}"/>
              </a:ext>
            </a:extLst>
          </p:cNvPr>
          <p:cNvSpPr>
            <a:spLocks noGrp="1"/>
          </p:cNvSpPr>
          <p:nvPr>
            <p:ph type="sldNum" sz="quarter" idx="10"/>
          </p:nvPr>
        </p:nvSpPr>
        <p:spPr/>
        <p:txBody>
          <a:bodyPr/>
          <a:lstStyle/>
          <a:p>
            <a:fld id="{280088F6-7C6C-4B38-8F53-C0D87CD1D86B}" type="slidenum">
              <a:rPr lang="zh-TW" altLang="en-US" smtClean="0"/>
              <a:pPr/>
              <a:t>19</a:t>
            </a:fld>
            <a:endParaRPr lang="zh-TW" altLang="en-US" dirty="0"/>
          </a:p>
        </p:txBody>
      </p:sp>
      <p:sp>
        <p:nvSpPr>
          <p:cNvPr id="3" name="文字方塊 2">
            <a:extLst>
              <a:ext uri="{FF2B5EF4-FFF2-40B4-BE49-F238E27FC236}">
                <a16:creationId xmlns:a16="http://schemas.microsoft.com/office/drawing/2014/main" id="{21A26D86-7FC3-57BD-8339-C924E7FD7D8B}"/>
              </a:ext>
            </a:extLst>
          </p:cNvPr>
          <p:cNvSpPr txBox="1"/>
          <p:nvPr/>
        </p:nvSpPr>
        <p:spPr>
          <a:xfrm>
            <a:off x="0" y="0"/>
            <a:ext cx="10643191" cy="584775"/>
          </a:xfrm>
          <a:prstGeom prst="rect">
            <a:avLst/>
          </a:prstGeom>
          <a:noFill/>
        </p:spPr>
        <p:txBody>
          <a:bodyPr wrap="square">
            <a:spAutoFit/>
          </a:bodyPr>
          <a:lstStyle/>
          <a:p>
            <a:r>
              <a:rPr lang="en-US" altLang="zh-TW" sz="3200" b="1" dirty="0">
                <a:solidFill>
                  <a:schemeClr val="bg1"/>
                </a:solidFill>
                <a:latin typeface="Times New Roman" panose="02020603050405020304" pitchFamily="18" charset="0"/>
                <a:cs typeface="Times New Roman" panose="02020603050405020304" pitchFamily="18" charset="0"/>
              </a:rPr>
              <a:t>Origin Structure</a:t>
            </a:r>
            <a:endParaRPr lang="zh-TW" altLang="en-US" sz="3200" b="1" dirty="0">
              <a:solidFill>
                <a:schemeClr val="bg1"/>
              </a:solidFill>
              <a:latin typeface="Times New Roman" panose="02020603050405020304" pitchFamily="18" charset="0"/>
              <a:cs typeface="Times New Roman" panose="02020603050405020304" pitchFamily="18" charset="0"/>
            </a:endParaRPr>
          </a:p>
        </p:txBody>
      </p:sp>
      <p:pic>
        <p:nvPicPr>
          <p:cNvPr id="6" name="圖片 5">
            <a:extLst>
              <a:ext uri="{FF2B5EF4-FFF2-40B4-BE49-F238E27FC236}">
                <a16:creationId xmlns:a16="http://schemas.microsoft.com/office/drawing/2014/main" id="{A3EBFB4B-B6C1-36B8-DA8D-281D50CB05A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69406" y="1298552"/>
            <a:ext cx="10643191" cy="2578214"/>
          </a:xfrm>
          <a:prstGeom prst="rect">
            <a:avLst/>
          </a:prstGeom>
        </p:spPr>
      </p:pic>
      <p:pic>
        <p:nvPicPr>
          <p:cNvPr id="23" name="圖片 22" descr="\documentclass{article}&#10;\usepackage{amsmath, xcolor}&#10;\pagestyle{empty}&#10;\begin{document}&#10;&#10;Combine Tanner Graph : &#10;&#10;\end{document}" title="IguanaTex Bitmap Display">
            <a:extLst>
              <a:ext uri="{FF2B5EF4-FFF2-40B4-BE49-F238E27FC236}">
                <a16:creationId xmlns:a16="http://schemas.microsoft.com/office/drawing/2014/main" id="{56E24C1E-A114-821D-B79B-91C7D16659B1}"/>
              </a:ext>
            </a:extLst>
          </p:cNvPr>
          <p:cNvPicPr>
            <a:picLocks noChangeAspect="1"/>
          </p:cNvPicPr>
          <p:nvPr>
            <p:custDataLst>
              <p:tags r:id="rId1"/>
            </p:custDataLst>
          </p:nvPr>
        </p:nvPicPr>
        <p:blipFill>
          <a:blip r:embed="rId10">
            <a:extLst>
              <a:ext uri="{28A0092B-C50C-407E-A947-70E740481C1C}">
                <a14:useLocalDpi xmlns:a14="http://schemas.microsoft.com/office/drawing/2010/main" val="0"/>
              </a:ext>
            </a:extLst>
          </a:blip>
          <a:stretch>
            <a:fillRect/>
          </a:stretch>
        </p:blipFill>
        <p:spPr>
          <a:xfrm>
            <a:off x="191387" y="1137658"/>
            <a:ext cx="2825128" cy="231710"/>
          </a:xfrm>
          <a:prstGeom prst="rect">
            <a:avLst/>
          </a:prstGeom>
        </p:spPr>
      </p:pic>
      <p:pic>
        <p:nvPicPr>
          <p:cNvPr id="77" name="圖片 76" descr="\documentclass{article}&#10;\usepackage{amsmath, xcolor,bm}&#10;\pagestyle{empty}&#10;\begin{document}&#10;&#10;&#10;\[&#10;\bm{H}_{Combine}:\quad&#10;\begin{bmatrix}&#10;\bm{H}_{\text{payload}} &amp; \bm{0} &amp; \bm{0} \\[6pt]&#10;\bm{0}               &amp; \bm{H}_{\text{extra}}   &amp; \bm{0} \\[6pt]&#10;\bm{M}_{\text{Puncpos}} &amp; \bm{I}               &amp; \bm{I}&#10;\end{bmatrix}&#10;\]&#10;&#10;&#10;\end{document}" title="IguanaTex Bitmap Display">
            <a:extLst>
              <a:ext uri="{FF2B5EF4-FFF2-40B4-BE49-F238E27FC236}">
                <a16:creationId xmlns:a16="http://schemas.microsoft.com/office/drawing/2014/main" id="{7CE6D419-F42E-F4EE-AF31-10EC0D26AECB}"/>
              </a:ext>
            </a:extLst>
          </p:cNvPr>
          <p:cNvPicPr>
            <a:picLocks noChangeAspect="1"/>
          </p:cNvPicPr>
          <p:nvPr>
            <p:custDataLst>
              <p:tags r:id="rId2"/>
            </p:custDataLst>
          </p:nvPr>
        </p:nvPicPr>
        <p:blipFill>
          <a:blip r:embed="rId11">
            <a:extLst>
              <a:ext uri="{28A0092B-C50C-407E-A947-70E740481C1C}">
                <a14:useLocalDpi xmlns:a14="http://schemas.microsoft.com/office/drawing/2010/main" val="0"/>
              </a:ext>
            </a:extLst>
          </a:blip>
          <a:stretch>
            <a:fillRect/>
          </a:stretch>
        </p:blipFill>
        <p:spPr>
          <a:xfrm>
            <a:off x="2748942" y="4984714"/>
            <a:ext cx="3786515" cy="1093028"/>
          </a:xfrm>
          <a:prstGeom prst="rect">
            <a:avLst/>
          </a:prstGeom>
        </p:spPr>
      </p:pic>
      <p:sp>
        <p:nvSpPr>
          <p:cNvPr id="40" name="矩形 39">
            <a:extLst>
              <a:ext uri="{FF2B5EF4-FFF2-40B4-BE49-F238E27FC236}">
                <a16:creationId xmlns:a16="http://schemas.microsoft.com/office/drawing/2014/main" id="{7F157CB1-B180-5581-FB88-C32B68082DAD}"/>
              </a:ext>
            </a:extLst>
          </p:cNvPr>
          <p:cNvSpPr/>
          <p:nvPr/>
        </p:nvSpPr>
        <p:spPr>
          <a:xfrm>
            <a:off x="1389790" y="3591830"/>
            <a:ext cx="428323" cy="369332"/>
          </a:xfrm>
          <a:prstGeom prst="rect">
            <a:avLst/>
          </a:prstGeom>
          <a:noFill/>
        </p:spPr>
        <p:txBody>
          <a:bodyPr wrap="none" lIns="91440" tIns="45720" rIns="91440" bIns="45720">
            <a:spAutoFit/>
          </a:bodyPr>
          <a:lstStyle/>
          <a:p>
            <a:pPr algn="ctr"/>
            <a:r>
              <a:rPr lang="en-US" altLang="zh-TW" dirty="0">
                <a:ln w="0"/>
                <a:latin typeface="Times New Roman" panose="02020603050405020304" pitchFamily="18" charset="0"/>
                <a:cs typeface="Times New Roman" panose="02020603050405020304" pitchFamily="18" charset="0"/>
              </a:rPr>
              <a:t>P2</a:t>
            </a:r>
            <a:endParaRPr lang="zh-TW" altLang="en-US" b="0" cap="none" spc="0" dirty="0">
              <a:ln w="0"/>
              <a:solidFill>
                <a:schemeClr val="tx1"/>
              </a:solidFill>
              <a:latin typeface="Times New Roman" panose="02020603050405020304" pitchFamily="18" charset="0"/>
              <a:cs typeface="Times New Roman" panose="02020603050405020304" pitchFamily="18" charset="0"/>
            </a:endParaRPr>
          </a:p>
        </p:txBody>
      </p:sp>
      <p:sp>
        <p:nvSpPr>
          <p:cNvPr id="43" name="矩形 42">
            <a:extLst>
              <a:ext uri="{FF2B5EF4-FFF2-40B4-BE49-F238E27FC236}">
                <a16:creationId xmlns:a16="http://schemas.microsoft.com/office/drawing/2014/main" id="{2433F644-B552-2A57-F7EF-BCB208A4F24D}"/>
              </a:ext>
            </a:extLst>
          </p:cNvPr>
          <p:cNvSpPr/>
          <p:nvPr/>
        </p:nvSpPr>
        <p:spPr>
          <a:xfrm>
            <a:off x="2496132" y="3591830"/>
            <a:ext cx="428323" cy="369332"/>
          </a:xfrm>
          <a:prstGeom prst="rect">
            <a:avLst/>
          </a:prstGeom>
          <a:noFill/>
        </p:spPr>
        <p:txBody>
          <a:bodyPr wrap="square" lIns="91440" tIns="45720" rIns="91440" bIns="45720">
            <a:spAutoFit/>
          </a:bodyPr>
          <a:lstStyle/>
          <a:p>
            <a:pPr algn="ctr"/>
            <a:r>
              <a:rPr lang="en-US" altLang="zh-TW" dirty="0">
                <a:ln w="0"/>
                <a:latin typeface="Times New Roman" panose="02020603050405020304" pitchFamily="18" charset="0"/>
                <a:cs typeface="Times New Roman" panose="02020603050405020304" pitchFamily="18" charset="0"/>
              </a:rPr>
              <a:t>P4</a:t>
            </a:r>
            <a:endParaRPr lang="zh-TW" altLang="en-US" b="0" cap="none" spc="0" dirty="0">
              <a:ln w="0"/>
              <a:solidFill>
                <a:schemeClr val="tx1"/>
              </a:solidFill>
              <a:latin typeface="Times New Roman" panose="02020603050405020304" pitchFamily="18" charset="0"/>
              <a:cs typeface="Times New Roman" panose="02020603050405020304" pitchFamily="18" charset="0"/>
            </a:endParaRPr>
          </a:p>
        </p:txBody>
      </p:sp>
      <p:sp>
        <p:nvSpPr>
          <p:cNvPr id="44" name="矩形 43">
            <a:extLst>
              <a:ext uri="{FF2B5EF4-FFF2-40B4-BE49-F238E27FC236}">
                <a16:creationId xmlns:a16="http://schemas.microsoft.com/office/drawing/2014/main" id="{A588D679-E2B8-F6F3-0E9C-6175F95A1DEC}"/>
              </a:ext>
            </a:extLst>
          </p:cNvPr>
          <p:cNvSpPr/>
          <p:nvPr/>
        </p:nvSpPr>
        <p:spPr>
          <a:xfrm>
            <a:off x="3637690" y="3591830"/>
            <a:ext cx="428323" cy="369332"/>
          </a:xfrm>
          <a:prstGeom prst="rect">
            <a:avLst/>
          </a:prstGeom>
          <a:noFill/>
        </p:spPr>
        <p:txBody>
          <a:bodyPr wrap="none" lIns="91440" tIns="45720" rIns="91440" bIns="45720">
            <a:spAutoFit/>
          </a:bodyPr>
          <a:lstStyle/>
          <a:p>
            <a:pPr algn="ctr"/>
            <a:r>
              <a:rPr lang="en-US" altLang="zh-TW" dirty="0">
                <a:ln w="0"/>
                <a:latin typeface="Times New Roman" panose="02020603050405020304" pitchFamily="18" charset="0"/>
                <a:cs typeface="Times New Roman" panose="02020603050405020304" pitchFamily="18" charset="0"/>
              </a:rPr>
              <a:t>P6</a:t>
            </a:r>
            <a:endParaRPr lang="zh-TW" altLang="en-US" b="0" cap="none" spc="0" dirty="0">
              <a:ln w="0"/>
              <a:solidFill>
                <a:schemeClr val="tx1"/>
              </a:solidFill>
              <a:latin typeface="Times New Roman" panose="02020603050405020304" pitchFamily="18" charset="0"/>
              <a:cs typeface="Times New Roman" panose="02020603050405020304" pitchFamily="18" charset="0"/>
            </a:endParaRPr>
          </a:p>
        </p:txBody>
      </p:sp>
      <p:sp>
        <p:nvSpPr>
          <p:cNvPr id="45" name="矩形 44">
            <a:extLst>
              <a:ext uri="{FF2B5EF4-FFF2-40B4-BE49-F238E27FC236}">
                <a16:creationId xmlns:a16="http://schemas.microsoft.com/office/drawing/2014/main" id="{746F8ADD-625E-4B6D-660F-E3CC8EE57872}"/>
              </a:ext>
            </a:extLst>
          </p:cNvPr>
          <p:cNvSpPr/>
          <p:nvPr/>
        </p:nvSpPr>
        <p:spPr>
          <a:xfrm>
            <a:off x="4744032" y="3591830"/>
            <a:ext cx="428323" cy="369332"/>
          </a:xfrm>
          <a:prstGeom prst="rect">
            <a:avLst/>
          </a:prstGeom>
          <a:noFill/>
        </p:spPr>
        <p:txBody>
          <a:bodyPr wrap="none" lIns="91440" tIns="45720" rIns="91440" bIns="45720">
            <a:spAutoFit/>
          </a:bodyPr>
          <a:lstStyle/>
          <a:p>
            <a:pPr algn="ctr"/>
            <a:r>
              <a:rPr lang="en-US" altLang="zh-TW" dirty="0">
                <a:ln w="0"/>
                <a:latin typeface="Times New Roman" panose="02020603050405020304" pitchFamily="18" charset="0"/>
                <a:cs typeface="Times New Roman" panose="02020603050405020304" pitchFamily="18" charset="0"/>
              </a:rPr>
              <a:t>P8</a:t>
            </a:r>
            <a:endParaRPr lang="zh-TW" altLang="en-US" b="0" cap="none" spc="0" dirty="0">
              <a:ln w="0"/>
              <a:solidFill>
                <a:schemeClr val="tx1"/>
              </a:solidFill>
              <a:latin typeface="Times New Roman" panose="02020603050405020304" pitchFamily="18" charset="0"/>
              <a:cs typeface="Times New Roman" panose="02020603050405020304" pitchFamily="18" charset="0"/>
            </a:endParaRPr>
          </a:p>
        </p:txBody>
      </p:sp>
      <p:sp>
        <p:nvSpPr>
          <p:cNvPr id="46" name="矩形 45">
            <a:extLst>
              <a:ext uri="{FF2B5EF4-FFF2-40B4-BE49-F238E27FC236}">
                <a16:creationId xmlns:a16="http://schemas.microsoft.com/office/drawing/2014/main" id="{5F8EAEF6-79D4-BEE6-14CB-DA473771E05D}"/>
              </a:ext>
            </a:extLst>
          </p:cNvPr>
          <p:cNvSpPr/>
          <p:nvPr/>
        </p:nvSpPr>
        <p:spPr>
          <a:xfrm>
            <a:off x="5321595" y="3591830"/>
            <a:ext cx="428323" cy="369332"/>
          </a:xfrm>
          <a:prstGeom prst="rect">
            <a:avLst/>
          </a:prstGeom>
          <a:noFill/>
        </p:spPr>
        <p:txBody>
          <a:bodyPr wrap="none" lIns="91440" tIns="45720" rIns="91440" bIns="45720">
            <a:spAutoFit/>
          </a:bodyPr>
          <a:lstStyle/>
          <a:p>
            <a:pPr algn="ctr"/>
            <a:r>
              <a:rPr lang="en-US" altLang="zh-TW" dirty="0">
                <a:ln w="0"/>
                <a:latin typeface="Times New Roman" panose="02020603050405020304" pitchFamily="18" charset="0"/>
                <a:cs typeface="Times New Roman" panose="02020603050405020304" pitchFamily="18" charset="0"/>
              </a:rPr>
              <a:t>P9</a:t>
            </a:r>
            <a:endParaRPr lang="zh-TW" altLang="en-US" b="0" cap="none" spc="0" dirty="0">
              <a:ln w="0"/>
              <a:solidFill>
                <a:schemeClr val="tx1"/>
              </a:solidFill>
              <a:latin typeface="Times New Roman" panose="02020603050405020304" pitchFamily="18" charset="0"/>
              <a:cs typeface="Times New Roman" panose="02020603050405020304" pitchFamily="18" charset="0"/>
            </a:endParaRPr>
          </a:p>
        </p:txBody>
      </p:sp>
      <p:sp>
        <p:nvSpPr>
          <p:cNvPr id="47" name="矩形 46">
            <a:extLst>
              <a:ext uri="{FF2B5EF4-FFF2-40B4-BE49-F238E27FC236}">
                <a16:creationId xmlns:a16="http://schemas.microsoft.com/office/drawing/2014/main" id="{B19C90A0-6767-EFD8-646E-EAEC5268195E}"/>
              </a:ext>
            </a:extLst>
          </p:cNvPr>
          <p:cNvSpPr/>
          <p:nvPr/>
        </p:nvSpPr>
        <p:spPr>
          <a:xfrm>
            <a:off x="5824130" y="3591830"/>
            <a:ext cx="543740" cy="369332"/>
          </a:xfrm>
          <a:prstGeom prst="rect">
            <a:avLst/>
          </a:prstGeom>
          <a:noFill/>
        </p:spPr>
        <p:txBody>
          <a:bodyPr wrap="none" lIns="91440" tIns="45720" rIns="91440" bIns="45720">
            <a:spAutoFit/>
          </a:bodyPr>
          <a:lstStyle/>
          <a:p>
            <a:pPr algn="ctr"/>
            <a:r>
              <a:rPr lang="en-US" altLang="zh-TW" dirty="0">
                <a:ln w="0"/>
                <a:latin typeface="Times New Roman" panose="02020603050405020304" pitchFamily="18" charset="0"/>
                <a:cs typeface="Times New Roman" panose="02020603050405020304" pitchFamily="18" charset="0"/>
              </a:rPr>
              <a:t>P10</a:t>
            </a:r>
            <a:endParaRPr lang="zh-TW" altLang="en-US" b="0" cap="none" spc="0" dirty="0">
              <a:ln w="0"/>
              <a:solidFill>
                <a:schemeClr val="tx1"/>
              </a:solidFill>
              <a:latin typeface="Times New Roman" panose="02020603050405020304" pitchFamily="18" charset="0"/>
              <a:cs typeface="Times New Roman" panose="02020603050405020304" pitchFamily="18" charset="0"/>
            </a:endParaRPr>
          </a:p>
        </p:txBody>
      </p:sp>
      <p:sp>
        <p:nvSpPr>
          <p:cNvPr id="52" name="矩形 51">
            <a:extLst>
              <a:ext uri="{FF2B5EF4-FFF2-40B4-BE49-F238E27FC236}">
                <a16:creationId xmlns:a16="http://schemas.microsoft.com/office/drawing/2014/main" id="{8A7C8C6F-5BA6-0A96-DD86-FC1DFE35E8FA}"/>
              </a:ext>
            </a:extLst>
          </p:cNvPr>
          <p:cNvSpPr/>
          <p:nvPr/>
        </p:nvSpPr>
        <p:spPr>
          <a:xfrm>
            <a:off x="9134464" y="3591830"/>
            <a:ext cx="590226" cy="276999"/>
          </a:xfrm>
          <a:prstGeom prst="rect">
            <a:avLst/>
          </a:prstGeom>
          <a:noFill/>
        </p:spPr>
        <p:txBody>
          <a:bodyPr wrap="none" lIns="91440" tIns="45720" rIns="91440" bIns="45720">
            <a:spAutoFit/>
          </a:bodyPr>
          <a:lstStyle/>
          <a:p>
            <a:pPr algn="ctr"/>
            <a:r>
              <a:rPr lang="en-US" altLang="zh-TW" sz="1200" dirty="0">
                <a:ln w="0"/>
                <a:latin typeface="Times New Roman" panose="02020603050405020304" pitchFamily="18" charset="0"/>
                <a:cs typeface="Times New Roman" panose="02020603050405020304" pitchFamily="18" charset="0"/>
              </a:rPr>
              <a:t>P1^E1</a:t>
            </a:r>
            <a:endParaRPr lang="zh-TW" altLang="en-US" sz="1200" b="0" cap="none" spc="0" dirty="0">
              <a:ln w="0"/>
              <a:solidFill>
                <a:schemeClr val="tx1"/>
              </a:solidFill>
              <a:latin typeface="Times New Roman" panose="02020603050405020304" pitchFamily="18" charset="0"/>
              <a:cs typeface="Times New Roman" panose="02020603050405020304" pitchFamily="18" charset="0"/>
            </a:endParaRPr>
          </a:p>
        </p:txBody>
      </p:sp>
      <p:sp>
        <p:nvSpPr>
          <p:cNvPr id="53" name="矩形 52">
            <a:extLst>
              <a:ext uri="{FF2B5EF4-FFF2-40B4-BE49-F238E27FC236}">
                <a16:creationId xmlns:a16="http://schemas.microsoft.com/office/drawing/2014/main" id="{DF728A2A-DC66-71A3-76BE-BDF0E2F0145E}"/>
              </a:ext>
            </a:extLst>
          </p:cNvPr>
          <p:cNvSpPr/>
          <p:nvPr/>
        </p:nvSpPr>
        <p:spPr>
          <a:xfrm>
            <a:off x="9775800" y="3599767"/>
            <a:ext cx="590226" cy="276999"/>
          </a:xfrm>
          <a:prstGeom prst="rect">
            <a:avLst/>
          </a:prstGeom>
          <a:noFill/>
        </p:spPr>
        <p:txBody>
          <a:bodyPr wrap="none" lIns="91440" tIns="45720" rIns="91440" bIns="45720">
            <a:spAutoFit/>
          </a:bodyPr>
          <a:lstStyle/>
          <a:p>
            <a:pPr algn="ctr"/>
            <a:r>
              <a:rPr lang="en-US" altLang="zh-TW" sz="1200" dirty="0">
                <a:ln w="0"/>
                <a:latin typeface="Times New Roman" panose="02020603050405020304" pitchFamily="18" charset="0"/>
                <a:cs typeface="Times New Roman" panose="02020603050405020304" pitchFamily="18" charset="0"/>
              </a:rPr>
              <a:t>P3^E2</a:t>
            </a:r>
            <a:endParaRPr lang="zh-TW" altLang="en-US" sz="1200" b="0" cap="none" spc="0" dirty="0">
              <a:ln w="0"/>
              <a:solidFill>
                <a:schemeClr val="tx1"/>
              </a:solidFill>
              <a:latin typeface="Times New Roman" panose="02020603050405020304" pitchFamily="18" charset="0"/>
              <a:cs typeface="Times New Roman" panose="02020603050405020304" pitchFamily="18" charset="0"/>
            </a:endParaRPr>
          </a:p>
        </p:txBody>
      </p:sp>
      <p:sp>
        <p:nvSpPr>
          <p:cNvPr id="54" name="矩形 53">
            <a:extLst>
              <a:ext uri="{FF2B5EF4-FFF2-40B4-BE49-F238E27FC236}">
                <a16:creationId xmlns:a16="http://schemas.microsoft.com/office/drawing/2014/main" id="{29191D2C-D6DC-3204-C5D5-1B7DE556C200}"/>
              </a:ext>
            </a:extLst>
          </p:cNvPr>
          <p:cNvSpPr/>
          <p:nvPr/>
        </p:nvSpPr>
        <p:spPr>
          <a:xfrm>
            <a:off x="10417136" y="3599767"/>
            <a:ext cx="590226" cy="276999"/>
          </a:xfrm>
          <a:prstGeom prst="rect">
            <a:avLst/>
          </a:prstGeom>
          <a:noFill/>
        </p:spPr>
        <p:txBody>
          <a:bodyPr wrap="none" lIns="91440" tIns="45720" rIns="91440" bIns="45720">
            <a:spAutoFit/>
          </a:bodyPr>
          <a:lstStyle/>
          <a:p>
            <a:pPr algn="ctr"/>
            <a:r>
              <a:rPr lang="en-US" altLang="zh-TW" sz="1200" dirty="0">
                <a:ln w="0"/>
                <a:latin typeface="Times New Roman" panose="02020603050405020304" pitchFamily="18" charset="0"/>
                <a:cs typeface="Times New Roman" panose="02020603050405020304" pitchFamily="18" charset="0"/>
              </a:rPr>
              <a:t>P5^E3</a:t>
            </a:r>
            <a:endParaRPr lang="zh-TW" altLang="en-US" sz="1200" b="0" cap="none" spc="0" dirty="0">
              <a:ln w="0"/>
              <a:solidFill>
                <a:schemeClr val="tx1"/>
              </a:solidFill>
              <a:latin typeface="Times New Roman" panose="02020603050405020304" pitchFamily="18" charset="0"/>
              <a:cs typeface="Times New Roman" panose="02020603050405020304" pitchFamily="18" charset="0"/>
            </a:endParaRPr>
          </a:p>
        </p:txBody>
      </p:sp>
      <p:sp>
        <p:nvSpPr>
          <p:cNvPr id="55" name="矩形 54">
            <a:extLst>
              <a:ext uri="{FF2B5EF4-FFF2-40B4-BE49-F238E27FC236}">
                <a16:creationId xmlns:a16="http://schemas.microsoft.com/office/drawing/2014/main" id="{FD5DC9B9-4F43-1249-CE12-C709F06C05E7}"/>
              </a:ext>
            </a:extLst>
          </p:cNvPr>
          <p:cNvSpPr/>
          <p:nvPr/>
        </p:nvSpPr>
        <p:spPr>
          <a:xfrm>
            <a:off x="11064398" y="3591830"/>
            <a:ext cx="590226" cy="276999"/>
          </a:xfrm>
          <a:prstGeom prst="rect">
            <a:avLst/>
          </a:prstGeom>
          <a:noFill/>
        </p:spPr>
        <p:txBody>
          <a:bodyPr wrap="none" lIns="91440" tIns="45720" rIns="91440" bIns="45720">
            <a:spAutoFit/>
          </a:bodyPr>
          <a:lstStyle/>
          <a:p>
            <a:pPr algn="ctr"/>
            <a:r>
              <a:rPr lang="en-US" altLang="zh-TW" sz="1200" dirty="0">
                <a:ln w="0"/>
                <a:latin typeface="Times New Roman" panose="02020603050405020304" pitchFamily="18" charset="0"/>
                <a:cs typeface="Times New Roman" panose="02020603050405020304" pitchFamily="18" charset="0"/>
              </a:rPr>
              <a:t>P7^E3</a:t>
            </a:r>
            <a:endParaRPr lang="zh-TW" altLang="en-US" sz="1200" b="0" cap="none" spc="0" dirty="0">
              <a:ln w="0"/>
              <a:solidFill>
                <a:schemeClr val="tx1"/>
              </a:solidFill>
              <a:latin typeface="Times New Roman" panose="02020603050405020304" pitchFamily="18" charset="0"/>
              <a:cs typeface="Times New Roman" panose="02020603050405020304" pitchFamily="18" charset="0"/>
            </a:endParaRPr>
          </a:p>
        </p:txBody>
      </p:sp>
      <p:sp>
        <p:nvSpPr>
          <p:cNvPr id="56" name="橢圓 55">
            <a:extLst>
              <a:ext uri="{FF2B5EF4-FFF2-40B4-BE49-F238E27FC236}">
                <a16:creationId xmlns:a16="http://schemas.microsoft.com/office/drawing/2014/main" id="{E1987DA0-BC7A-502C-DBB9-10BEA56E348D}"/>
              </a:ext>
            </a:extLst>
          </p:cNvPr>
          <p:cNvSpPr/>
          <p:nvPr/>
        </p:nvSpPr>
        <p:spPr>
          <a:xfrm>
            <a:off x="782817" y="3145616"/>
            <a:ext cx="468000" cy="468000"/>
          </a:xfrm>
          <a:prstGeom prst="ellipse">
            <a:avLst/>
          </a:prstGeom>
          <a:noFill/>
          <a:ln>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7" name="橢圓 56">
            <a:extLst>
              <a:ext uri="{FF2B5EF4-FFF2-40B4-BE49-F238E27FC236}">
                <a16:creationId xmlns:a16="http://schemas.microsoft.com/office/drawing/2014/main" id="{372710CA-CB74-24A2-AE83-B85E4B1E1854}"/>
              </a:ext>
            </a:extLst>
          </p:cNvPr>
          <p:cNvSpPr/>
          <p:nvPr/>
        </p:nvSpPr>
        <p:spPr>
          <a:xfrm>
            <a:off x="1929814" y="3145616"/>
            <a:ext cx="468000" cy="468000"/>
          </a:xfrm>
          <a:prstGeom prst="ellipse">
            <a:avLst/>
          </a:prstGeom>
          <a:noFill/>
          <a:ln>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8" name="橢圓 57">
            <a:extLst>
              <a:ext uri="{FF2B5EF4-FFF2-40B4-BE49-F238E27FC236}">
                <a16:creationId xmlns:a16="http://schemas.microsoft.com/office/drawing/2014/main" id="{D38BB2E1-63D5-D07F-00B4-68086884B272}"/>
              </a:ext>
            </a:extLst>
          </p:cNvPr>
          <p:cNvSpPr/>
          <p:nvPr/>
        </p:nvSpPr>
        <p:spPr>
          <a:xfrm>
            <a:off x="3061718" y="3145616"/>
            <a:ext cx="468000" cy="468000"/>
          </a:xfrm>
          <a:prstGeom prst="ellipse">
            <a:avLst/>
          </a:prstGeom>
          <a:noFill/>
          <a:ln>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9" name="橢圓 58">
            <a:extLst>
              <a:ext uri="{FF2B5EF4-FFF2-40B4-BE49-F238E27FC236}">
                <a16:creationId xmlns:a16="http://schemas.microsoft.com/office/drawing/2014/main" id="{D81432AE-FEFB-015F-1BCD-60BF03DB7468}"/>
              </a:ext>
            </a:extLst>
          </p:cNvPr>
          <p:cNvSpPr/>
          <p:nvPr/>
        </p:nvSpPr>
        <p:spPr>
          <a:xfrm>
            <a:off x="4174200" y="3145616"/>
            <a:ext cx="468000" cy="468000"/>
          </a:xfrm>
          <a:prstGeom prst="ellipse">
            <a:avLst/>
          </a:prstGeom>
          <a:noFill/>
          <a:ln>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 name="矩形 3">
            <a:extLst>
              <a:ext uri="{FF2B5EF4-FFF2-40B4-BE49-F238E27FC236}">
                <a16:creationId xmlns:a16="http://schemas.microsoft.com/office/drawing/2014/main" id="{EAD21273-C77E-B445-53E6-C16636AAAFC1}"/>
              </a:ext>
            </a:extLst>
          </p:cNvPr>
          <p:cNvSpPr/>
          <p:nvPr/>
        </p:nvSpPr>
        <p:spPr>
          <a:xfrm>
            <a:off x="694944" y="1491154"/>
            <a:ext cx="5672926" cy="2470008"/>
          </a:xfrm>
          <a:prstGeom prst="rect">
            <a:avLst/>
          </a:prstGeom>
          <a:no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矩形 4">
            <a:extLst>
              <a:ext uri="{FF2B5EF4-FFF2-40B4-BE49-F238E27FC236}">
                <a16:creationId xmlns:a16="http://schemas.microsoft.com/office/drawing/2014/main" id="{59B1841A-6390-559D-4358-B1D4600B833E}"/>
              </a:ext>
            </a:extLst>
          </p:cNvPr>
          <p:cNvSpPr/>
          <p:nvPr/>
        </p:nvSpPr>
        <p:spPr>
          <a:xfrm>
            <a:off x="6475843" y="1491154"/>
            <a:ext cx="2521632" cy="2470008"/>
          </a:xfrm>
          <a:prstGeom prst="rect">
            <a:avLst/>
          </a:prstGeom>
          <a:no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7" name="圖片 6" descr="\documentclass{article}&#10;\usepackage{amsmath, xcolor,bm}&#10;\pagestyle{empty}&#10;\begin{document}&#10;&#10;$M_{puncpos} $ each row degree is 1.&#10;&#10;\end{document}" title="IguanaTex Bitmap Display">
            <a:extLst>
              <a:ext uri="{FF2B5EF4-FFF2-40B4-BE49-F238E27FC236}">
                <a16:creationId xmlns:a16="http://schemas.microsoft.com/office/drawing/2014/main" id="{416BD690-FCC5-7A0C-3BAA-2E244250F614}"/>
              </a:ext>
            </a:extLst>
          </p:cNvPr>
          <p:cNvPicPr>
            <a:picLocks noChangeAspect="1"/>
          </p:cNvPicPr>
          <p:nvPr>
            <p:custDataLst>
              <p:tags r:id="rId3"/>
            </p:custDataLst>
          </p:nvPr>
        </p:nvPicPr>
        <p:blipFill>
          <a:blip r:embed="rId12">
            <a:extLst>
              <a:ext uri="{28A0092B-C50C-407E-A947-70E740481C1C}">
                <a14:useLocalDpi xmlns:a14="http://schemas.microsoft.com/office/drawing/2010/main" val="0"/>
              </a:ext>
            </a:extLst>
          </a:blip>
          <a:stretch>
            <a:fillRect/>
          </a:stretch>
        </p:blipFill>
        <p:spPr>
          <a:xfrm>
            <a:off x="7127417" y="5468214"/>
            <a:ext cx="3010286" cy="223543"/>
          </a:xfrm>
          <a:prstGeom prst="rect">
            <a:avLst/>
          </a:prstGeom>
        </p:spPr>
      </p:pic>
      <p:pic>
        <p:nvPicPr>
          <p:cNvPr id="9" name="圖片 8" descr="\documentclass{article}&#10;\usepackage{amsmath, xcolor}&#10;\pagestyle{empty}&#10;\begin{document}&#10;\begin{itemize}&#10;\item filled circles: unpunctured variable nodes&#10;\item unfilled circles: punctured variable nodes&#10;\end{itemize}&#10;&#10;\end{document}" title="IguanaTex Bitmap Display">
            <a:extLst>
              <a:ext uri="{FF2B5EF4-FFF2-40B4-BE49-F238E27FC236}">
                <a16:creationId xmlns:a16="http://schemas.microsoft.com/office/drawing/2014/main" id="{CE9FB470-3CE5-E662-C5C0-9C4BB265D5F6}"/>
              </a:ext>
            </a:extLst>
          </p:cNvPr>
          <p:cNvPicPr>
            <a:picLocks noChangeAspect="1"/>
          </p:cNvPicPr>
          <p:nvPr>
            <p:custDataLst>
              <p:tags r:id="rId4"/>
            </p:custDataLst>
          </p:nvPr>
        </p:nvPicPr>
        <p:blipFill>
          <a:blip r:embed="rId13">
            <a:extLst>
              <a:ext uri="{28A0092B-C50C-407E-A947-70E740481C1C}">
                <a14:useLocalDpi xmlns:a14="http://schemas.microsoft.com/office/drawing/2010/main" val="0"/>
              </a:ext>
            </a:extLst>
          </a:blip>
          <a:stretch>
            <a:fillRect/>
          </a:stretch>
        </p:blipFill>
        <p:spPr>
          <a:xfrm>
            <a:off x="418415" y="4321118"/>
            <a:ext cx="3219275" cy="538849"/>
          </a:xfrm>
          <a:prstGeom prst="rect">
            <a:avLst/>
          </a:prstGeom>
        </p:spPr>
      </p:pic>
      <p:pic>
        <p:nvPicPr>
          <p:cNvPr id="8" name="圖片 7" descr="\documentclass{article}&#10;\usepackage{amsmath, xcolor}&#10;\pagestyle{empty}&#10;\begin{document}&#10;&#10;Payload Tanner Graph &#10;&#10;\end{document}" title="IguanaTex Bitmap Display">
            <a:extLst>
              <a:ext uri="{FF2B5EF4-FFF2-40B4-BE49-F238E27FC236}">
                <a16:creationId xmlns:a16="http://schemas.microsoft.com/office/drawing/2014/main" id="{217F7AEA-07AA-E1CF-7369-785DFDF8A150}"/>
              </a:ext>
            </a:extLst>
          </p:cNvPr>
          <p:cNvPicPr>
            <a:picLocks noChangeAspect="1"/>
          </p:cNvPicPr>
          <p:nvPr>
            <p:custDataLst>
              <p:tags r:id="rId5"/>
            </p:custDataLst>
          </p:nvPr>
        </p:nvPicPr>
        <p:blipFill>
          <a:blip r:embed="rId14">
            <a:extLst>
              <a:ext uri="{28A0092B-C50C-407E-A947-70E740481C1C}">
                <a14:useLocalDpi xmlns:a14="http://schemas.microsoft.com/office/drawing/2010/main" val="0"/>
              </a:ext>
            </a:extLst>
          </a:blip>
          <a:stretch>
            <a:fillRect/>
          </a:stretch>
        </p:blipFill>
        <p:spPr>
          <a:xfrm>
            <a:off x="3890030" y="1288834"/>
            <a:ext cx="1766400" cy="161067"/>
          </a:xfrm>
          <a:prstGeom prst="rect">
            <a:avLst/>
          </a:prstGeom>
        </p:spPr>
      </p:pic>
      <p:pic>
        <p:nvPicPr>
          <p:cNvPr id="10" name="圖片 9" descr="\documentclass{article}&#10;\usepackage{amsmath, xcolor}&#10;\pagestyle{empty}&#10;\begin{document}&#10;&#10;Extra Tanner Graph &#10;&#10;\end{document}" title="IguanaTex Bitmap Display">
            <a:extLst>
              <a:ext uri="{FF2B5EF4-FFF2-40B4-BE49-F238E27FC236}">
                <a16:creationId xmlns:a16="http://schemas.microsoft.com/office/drawing/2014/main" id="{EFBFCF58-7FC9-F974-AD7E-8B658C660305}"/>
              </a:ext>
            </a:extLst>
          </p:cNvPr>
          <p:cNvPicPr>
            <a:picLocks noChangeAspect="1"/>
          </p:cNvPicPr>
          <p:nvPr>
            <p:custDataLst>
              <p:tags r:id="rId6"/>
            </p:custDataLst>
          </p:nvPr>
        </p:nvPicPr>
        <p:blipFill>
          <a:blip r:embed="rId15">
            <a:extLst>
              <a:ext uri="{28A0092B-C50C-407E-A947-70E740481C1C}">
                <a14:useLocalDpi xmlns:a14="http://schemas.microsoft.com/office/drawing/2010/main" val="0"/>
              </a:ext>
            </a:extLst>
          </a:blip>
          <a:stretch>
            <a:fillRect/>
          </a:stretch>
        </p:blipFill>
        <p:spPr>
          <a:xfrm>
            <a:off x="7048394" y="1260856"/>
            <a:ext cx="1589333" cy="158934"/>
          </a:xfrm>
          <a:prstGeom prst="rect">
            <a:avLst/>
          </a:prstGeom>
        </p:spPr>
      </p:pic>
    </p:spTree>
    <p:extLst>
      <p:ext uri="{BB962C8B-B14F-4D97-AF65-F5344CB8AC3E}">
        <p14:creationId xmlns:p14="http://schemas.microsoft.com/office/powerpoint/2010/main" val="1197446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57" grpId="0" animBg="1"/>
      <p:bldP spid="58" grpId="0" animBg="1"/>
      <p:bldP spid="59"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5F227F5E-A8EA-3D7B-5C46-4902A307DC3F}"/>
              </a:ext>
            </a:extLst>
          </p:cNvPr>
          <p:cNvSpPr>
            <a:spLocks noGrp="1"/>
          </p:cNvSpPr>
          <p:nvPr>
            <p:ph type="sldNum" sz="quarter" idx="10"/>
          </p:nvPr>
        </p:nvSpPr>
        <p:spPr/>
        <p:txBody>
          <a:bodyPr/>
          <a:lstStyle/>
          <a:p>
            <a:fld id="{280088F6-7C6C-4B38-8F53-C0D87CD1D86B}" type="slidenum">
              <a:rPr lang="zh-TW" altLang="en-US" smtClean="0"/>
              <a:pPr/>
              <a:t>2</a:t>
            </a:fld>
            <a:endParaRPr lang="zh-TW" altLang="en-US" dirty="0"/>
          </a:p>
        </p:txBody>
      </p:sp>
      <p:sp>
        <p:nvSpPr>
          <p:cNvPr id="4" name="文字方塊 3">
            <a:extLst>
              <a:ext uri="{FF2B5EF4-FFF2-40B4-BE49-F238E27FC236}">
                <a16:creationId xmlns:a16="http://schemas.microsoft.com/office/drawing/2014/main" id="{3E4ED9DC-CD1A-E527-7000-4966501655FF}"/>
              </a:ext>
            </a:extLst>
          </p:cNvPr>
          <p:cNvSpPr txBox="1"/>
          <p:nvPr/>
        </p:nvSpPr>
        <p:spPr>
          <a:xfrm>
            <a:off x="0" y="0"/>
            <a:ext cx="7800109" cy="584775"/>
          </a:xfrm>
          <a:prstGeom prst="rect">
            <a:avLst/>
          </a:prstGeom>
          <a:noFill/>
        </p:spPr>
        <p:txBody>
          <a:bodyPr wrap="square">
            <a:spAutoFit/>
          </a:bodyPr>
          <a:lstStyle/>
          <a:p>
            <a:r>
              <a:rPr lang="en-US" altLang="zh-TW" sz="3200" b="1" dirty="0">
                <a:solidFill>
                  <a:schemeClr val="bg1"/>
                </a:solidFill>
                <a:latin typeface="Times New Roman" panose="02020603050405020304" pitchFamily="18" charset="0"/>
                <a:cs typeface="Times New Roman" panose="02020603050405020304" pitchFamily="18" charset="0"/>
              </a:rPr>
              <a:t>Outline</a:t>
            </a:r>
            <a:endParaRPr lang="zh-TW" altLang="en-US" sz="3200" b="1" dirty="0">
              <a:solidFill>
                <a:schemeClr val="bg1"/>
              </a:solidFill>
              <a:latin typeface="Times New Roman" panose="02020603050405020304" pitchFamily="18" charset="0"/>
              <a:cs typeface="Times New Roman" panose="02020603050405020304" pitchFamily="18" charset="0"/>
            </a:endParaRPr>
          </a:p>
        </p:txBody>
      </p:sp>
      <p:pic>
        <p:nvPicPr>
          <p:cNvPr id="9" name="圖片 8" descr="\documentclass{article}&#10;\usepackage{amsmath}&#10;\usepackage[dvipsnames,svgnames]{xcolor}&#10;&#10;&#10;&#10;\pagestyle{empty}&#10;\begin{document}&#10;&#10;\begin{itemize}&#10;% 全域調整 list 間距：&#10;  \setlength{\parskip}{1pt}    % 段落間距&#10;  \setlength{\topsep}{0pt}     % list 與上下文之間距&#10;  \setlength{\partopsep}{0pt}  % list 前的額外換行距&#10;  \setlength{\parsep}{0pt}     % 同一 \item 內段落間距&#10;  \setlength{\itemsep}{3pt}    % 各 \item 之間間距（可調 0pt、1pt…）&#10;  \item[\textcolor{DarkGreen}{\large\textbullet}] \textbf{Introduction}&#10;  \item[\textcolor{DarkGreen}{\large\textbullet}] \textbf{Free-Ride Concept}&#10;    &#10; \item[\textcolor{DarkGreen}{\large\textbullet}] \textbf{Tanner Graph Combination}&#10;&#10;  \item[\textcolor{DarkGreen}{\large\textbullet}] \textbf{Puncture Concept}&#10;    \begin{itemize}&#10;  \setlength{\parskip}{1pt}    % 段落間距&#10;  \setlength{\topsep}{0pt}     % list 與上下文之間距&#10;  \setlength{\partopsep}{0pt}  % list 前的額外換行距&#10;  \setlength{\parsep}{0pt}     % 同一 \item 內段落間距&#10;  \setlength{\itemsep}{1pt}    % 各 \item 之間間距（可調 0pt、1pt…）&#10;      \item[\textcolor{DarkGreen}{$\circ$}] One–Step Recoverable Node Scheme&#10;      \item[\textcolor{DarkGreen}{$\circ$}] Rate–Compatible Puncturing Scheme&#10;    \end{itemize}&#10;  \item[\textcolor{DarkGreen}{\large\textbullet}] \textbf{Origin Structure}&#10;&#10;  \item[\textcolor{DarkGreen}{\large\textbullet}] \textbf{Partial-Extra Structure}&#10;  \item[\textcolor{DarkGreen}{\large\textbullet}] \textbf{Enhanced Structure}&#10;  \item[\textcolor{DarkGreen}{\large\textbullet}] \textbf{Partial-Extra \&amp; Enhanced Structure}&#10;  \item[\textcolor{DarkGreen}{\large\textbullet}] \textbf{Reference}&#10;&#10;\end{itemize}&#10;&#10;\end{document}&#10;" title="IguanaTex Bitmap Display">
            <a:extLst>
              <a:ext uri="{FF2B5EF4-FFF2-40B4-BE49-F238E27FC236}">
                <a16:creationId xmlns:a16="http://schemas.microsoft.com/office/drawing/2014/main" id="{34E0C474-42BF-AB93-8ECE-AE71676C93BA}"/>
              </a:ext>
            </a:extLst>
          </p:cNvPr>
          <p:cNvPicPr>
            <a:picLocks noChangeAspect="1"/>
          </p:cNvPicPr>
          <p:nvPr>
            <p:custDataLst>
              <p:tags r:id="rId1"/>
            </p:custDataLst>
          </p:nvPr>
        </p:nvPicPr>
        <p:blipFill>
          <a:blip r:embed="rId3">
            <a:extLst>
              <a:ext uri="{28A0092B-C50C-407E-A947-70E740481C1C}">
                <a14:useLocalDpi xmlns:a14="http://schemas.microsoft.com/office/drawing/2010/main" val="0"/>
              </a:ext>
            </a:extLst>
          </a:blip>
          <a:stretch>
            <a:fillRect/>
          </a:stretch>
        </p:blipFill>
        <p:spPr>
          <a:xfrm>
            <a:off x="274160" y="776703"/>
            <a:ext cx="4470847" cy="3802971"/>
          </a:xfrm>
          <a:prstGeom prst="rect">
            <a:avLst/>
          </a:prstGeom>
        </p:spPr>
      </p:pic>
    </p:spTree>
    <p:extLst>
      <p:ext uri="{BB962C8B-B14F-4D97-AF65-F5344CB8AC3E}">
        <p14:creationId xmlns:p14="http://schemas.microsoft.com/office/powerpoint/2010/main" val="14161610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3CE6EA9E-3CA4-7400-171E-0E9EA42A321E}"/>
              </a:ext>
            </a:extLst>
          </p:cNvPr>
          <p:cNvSpPr>
            <a:spLocks noGrp="1"/>
          </p:cNvSpPr>
          <p:nvPr>
            <p:ph type="sldNum" sz="quarter" idx="10"/>
          </p:nvPr>
        </p:nvSpPr>
        <p:spPr/>
        <p:txBody>
          <a:bodyPr/>
          <a:lstStyle/>
          <a:p>
            <a:fld id="{280088F6-7C6C-4B38-8F53-C0D87CD1D86B}" type="slidenum">
              <a:rPr lang="zh-TW" altLang="en-US" smtClean="0"/>
              <a:pPr/>
              <a:t>20</a:t>
            </a:fld>
            <a:endParaRPr lang="zh-TW" altLang="en-US" dirty="0"/>
          </a:p>
        </p:txBody>
      </p:sp>
      <p:pic>
        <p:nvPicPr>
          <p:cNvPr id="10" name="圖片 9">
            <a:extLst>
              <a:ext uri="{FF2B5EF4-FFF2-40B4-BE49-F238E27FC236}">
                <a16:creationId xmlns:a16="http://schemas.microsoft.com/office/drawing/2014/main" id="{CCEEC301-BF46-42E9-AD29-09076C801BFA}"/>
              </a:ext>
            </a:extLst>
          </p:cNvPr>
          <p:cNvPicPr>
            <a:picLocks noChangeAspect="1"/>
          </p:cNvPicPr>
          <p:nvPr/>
        </p:nvPicPr>
        <p:blipFill>
          <a:blip r:embed="rId2"/>
          <a:stretch>
            <a:fillRect/>
          </a:stretch>
        </p:blipFill>
        <p:spPr>
          <a:xfrm>
            <a:off x="1613235" y="1198258"/>
            <a:ext cx="8376339" cy="4736359"/>
          </a:xfrm>
          <a:prstGeom prst="rect">
            <a:avLst/>
          </a:prstGeom>
        </p:spPr>
      </p:pic>
      <p:sp>
        <p:nvSpPr>
          <p:cNvPr id="11" name="文字方塊 10">
            <a:extLst>
              <a:ext uri="{FF2B5EF4-FFF2-40B4-BE49-F238E27FC236}">
                <a16:creationId xmlns:a16="http://schemas.microsoft.com/office/drawing/2014/main" id="{056A41BA-8DCE-C79B-1998-E94BE2CAFA93}"/>
              </a:ext>
            </a:extLst>
          </p:cNvPr>
          <p:cNvSpPr txBox="1"/>
          <p:nvPr/>
        </p:nvSpPr>
        <p:spPr>
          <a:xfrm>
            <a:off x="0" y="0"/>
            <a:ext cx="10643191" cy="584775"/>
          </a:xfrm>
          <a:prstGeom prst="rect">
            <a:avLst/>
          </a:prstGeom>
          <a:noFill/>
        </p:spPr>
        <p:txBody>
          <a:bodyPr wrap="square">
            <a:spAutoFit/>
          </a:bodyPr>
          <a:lstStyle/>
          <a:p>
            <a:r>
              <a:rPr lang="en-US" altLang="zh-TW" sz="3200" b="1" dirty="0">
                <a:solidFill>
                  <a:schemeClr val="bg1"/>
                </a:solidFill>
                <a:latin typeface="Times New Roman" panose="02020603050405020304" pitchFamily="18" charset="0"/>
                <a:cs typeface="Times New Roman" panose="02020603050405020304" pitchFamily="18" charset="0"/>
              </a:rPr>
              <a:t>Origin Structure - Algorithm</a:t>
            </a:r>
            <a:endParaRPr lang="zh-TW" altLang="en-US" sz="3200" b="1"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970944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8C304E-8CD3-567D-6094-A334F38075F0}"/>
            </a:ext>
          </a:extLst>
        </p:cNvPr>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030DFBB5-61AF-0E4C-D016-33EDCCCE3FFF}"/>
              </a:ext>
            </a:extLst>
          </p:cNvPr>
          <p:cNvSpPr>
            <a:spLocks noGrp="1"/>
          </p:cNvSpPr>
          <p:nvPr>
            <p:ph type="sldNum" sz="quarter" idx="10"/>
          </p:nvPr>
        </p:nvSpPr>
        <p:spPr/>
        <p:txBody>
          <a:bodyPr/>
          <a:lstStyle/>
          <a:p>
            <a:fld id="{280088F6-7C6C-4B38-8F53-C0D87CD1D86B}" type="slidenum">
              <a:rPr lang="zh-TW" altLang="en-US" smtClean="0"/>
              <a:pPr/>
              <a:t>21</a:t>
            </a:fld>
            <a:endParaRPr lang="zh-TW" altLang="en-US" dirty="0"/>
          </a:p>
        </p:txBody>
      </p:sp>
      <p:sp>
        <p:nvSpPr>
          <p:cNvPr id="3" name="文字方塊 2">
            <a:extLst>
              <a:ext uri="{FF2B5EF4-FFF2-40B4-BE49-F238E27FC236}">
                <a16:creationId xmlns:a16="http://schemas.microsoft.com/office/drawing/2014/main" id="{961F48CA-3080-B099-C147-089248C405B1}"/>
              </a:ext>
            </a:extLst>
          </p:cNvPr>
          <p:cNvSpPr txBox="1"/>
          <p:nvPr/>
        </p:nvSpPr>
        <p:spPr>
          <a:xfrm>
            <a:off x="0" y="0"/>
            <a:ext cx="10643191" cy="584775"/>
          </a:xfrm>
          <a:prstGeom prst="rect">
            <a:avLst/>
          </a:prstGeom>
          <a:noFill/>
        </p:spPr>
        <p:txBody>
          <a:bodyPr wrap="square">
            <a:spAutoFit/>
          </a:bodyPr>
          <a:lstStyle/>
          <a:p>
            <a:r>
              <a:rPr lang="en-US" altLang="zh-TW" sz="3200" b="1" dirty="0">
                <a:solidFill>
                  <a:schemeClr val="bg1"/>
                </a:solidFill>
                <a:latin typeface="Times New Roman" panose="02020603050405020304" pitchFamily="18" charset="0"/>
                <a:cs typeface="Times New Roman" panose="02020603050405020304" pitchFamily="18" charset="0"/>
              </a:rPr>
              <a:t>Origin Structure – Code-Rate Fix</a:t>
            </a:r>
            <a:endParaRPr lang="zh-TW" altLang="en-US" sz="3200" b="1" dirty="0">
              <a:solidFill>
                <a:schemeClr val="bg1"/>
              </a:solidFill>
              <a:latin typeface="Times New Roman" panose="02020603050405020304" pitchFamily="18" charset="0"/>
              <a:cs typeface="Times New Roman" panose="02020603050405020304" pitchFamily="18" charset="0"/>
            </a:endParaRPr>
          </a:p>
        </p:txBody>
      </p:sp>
      <p:pic>
        <p:nvPicPr>
          <p:cNvPr id="12" name="圖片 11" descr="\documentclass{article}&#10;\usepackage{amsmath}&#10;&#10;\usepackage[dvipsnames]{xcolor}&#10;\pagestyle{empty}&#10;\begin{document}&#10;\begin{itemize}&#10;  \item In our structured Tanner graph, we fix the code‐rate \(r\) as&#10;    \[&#10;      r \;=\; \frac{\text{length}(\text{payload info}) + \text{length}(\text{extra info})}&#10;                  {\text{length}(\text{payload encode})}\,&#10;    \]&#10;\end{itemize}&#10;\end{document}&#10;&#10;&#10;&#10;&#10;&#10;&#10;&#10;&#10;" title="IguanaTex Bitmap Display">
            <a:extLst>
              <a:ext uri="{FF2B5EF4-FFF2-40B4-BE49-F238E27FC236}">
                <a16:creationId xmlns:a16="http://schemas.microsoft.com/office/drawing/2014/main" id="{6AA577D8-A4BC-EECE-72D3-A2148CDFF382}"/>
              </a:ext>
            </a:extLst>
          </p:cNvPr>
          <p:cNvPicPr>
            <a:picLocks noChangeAspect="1"/>
          </p:cNvPicPr>
          <p:nvPr>
            <p:custDataLst>
              <p:tags r:id="rId1"/>
            </p:custDataLst>
          </p:nvPr>
        </p:nvPicPr>
        <p:blipFill>
          <a:blip r:embed="rId5">
            <a:extLst>
              <a:ext uri="{28A0092B-C50C-407E-A947-70E740481C1C}">
                <a14:useLocalDpi xmlns:a14="http://schemas.microsoft.com/office/drawing/2010/main" val="0"/>
              </a:ext>
            </a:extLst>
          </a:blip>
          <a:stretch>
            <a:fillRect/>
          </a:stretch>
        </p:blipFill>
        <p:spPr>
          <a:xfrm>
            <a:off x="399382" y="810273"/>
            <a:ext cx="6949019" cy="1124258"/>
          </a:xfrm>
          <a:prstGeom prst="rect">
            <a:avLst/>
          </a:prstGeom>
        </p:spPr>
      </p:pic>
      <p:graphicFrame>
        <p:nvGraphicFramePr>
          <p:cNvPr id="4" name="表格 3">
            <a:extLst>
              <a:ext uri="{FF2B5EF4-FFF2-40B4-BE49-F238E27FC236}">
                <a16:creationId xmlns:a16="http://schemas.microsoft.com/office/drawing/2014/main" id="{491B3F49-693C-6A28-1197-92989944DB75}"/>
              </a:ext>
            </a:extLst>
          </p:cNvPr>
          <p:cNvGraphicFramePr>
            <a:graphicFrameLocks noGrp="1"/>
          </p:cNvGraphicFramePr>
          <p:nvPr>
            <p:extLst>
              <p:ext uri="{D42A27DB-BD31-4B8C-83A1-F6EECF244321}">
                <p14:modId xmlns:p14="http://schemas.microsoft.com/office/powerpoint/2010/main" val="1602162173"/>
              </p:ext>
            </p:extLst>
          </p:nvPr>
        </p:nvGraphicFramePr>
        <p:xfrm>
          <a:off x="775250" y="3595951"/>
          <a:ext cx="11021292" cy="1483360"/>
        </p:xfrm>
        <a:graphic>
          <a:graphicData uri="http://schemas.openxmlformats.org/drawingml/2006/table">
            <a:tbl>
              <a:tblPr firstRow="1" bandRow="1">
                <a:tableStyleId>{5C22544A-7EE6-4342-B048-85BDC9FD1C3A}</a:tableStyleId>
              </a:tblPr>
              <a:tblGrid>
                <a:gridCol w="1323110">
                  <a:extLst>
                    <a:ext uri="{9D8B030D-6E8A-4147-A177-3AD203B41FA5}">
                      <a16:colId xmlns:a16="http://schemas.microsoft.com/office/drawing/2014/main" val="2717752112"/>
                    </a:ext>
                  </a:extLst>
                </a:gridCol>
                <a:gridCol w="1754578">
                  <a:extLst>
                    <a:ext uri="{9D8B030D-6E8A-4147-A177-3AD203B41FA5}">
                      <a16:colId xmlns:a16="http://schemas.microsoft.com/office/drawing/2014/main" val="3360834539"/>
                    </a:ext>
                  </a:extLst>
                </a:gridCol>
                <a:gridCol w="1746004">
                  <a:extLst>
                    <a:ext uri="{9D8B030D-6E8A-4147-A177-3AD203B41FA5}">
                      <a16:colId xmlns:a16="http://schemas.microsoft.com/office/drawing/2014/main" val="2330468792"/>
                    </a:ext>
                  </a:extLst>
                </a:gridCol>
                <a:gridCol w="1331684">
                  <a:extLst>
                    <a:ext uri="{9D8B030D-6E8A-4147-A177-3AD203B41FA5}">
                      <a16:colId xmlns:a16="http://schemas.microsoft.com/office/drawing/2014/main" val="3022804255"/>
                    </a:ext>
                  </a:extLst>
                </a:gridCol>
                <a:gridCol w="1538844">
                  <a:extLst>
                    <a:ext uri="{9D8B030D-6E8A-4147-A177-3AD203B41FA5}">
                      <a16:colId xmlns:a16="http://schemas.microsoft.com/office/drawing/2014/main" val="2672706394"/>
                    </a:ext>
                  </a:extLst>
                </a:gridCol>
                <a:gridCol w="1538844">
                  <a:extLst>
                    <a:ext uri="{9D8B030D-6E8A-4147-A177-3AD203B41FA5}">
                      <a16:colId xmlns:a16="http://schemas.microsoft.com/office/drawing/2014/main" val="3024104555"/>
                    </a:ext>
                  </a:extLst>
                </a:gridCol>
                <a:gridCol w="1788228">
                  <a:extLst>
                    <a:ext uri="{9D8B030D-6E8A-4147-A177-3AD203B41FA5}">
                      <a16:colId xmlns:a16="http://schemas.microsoft.com/office/drawing/2014/main" val="825172517"/>
                    </a:ext>
                  </a:extLst>
                </a:gridCol>
              </a:tblGrid>
              <a:tr h="370840">
                <a:tc>
                  <a:txBody>
                    <a:bodyPr/>
                    <a:lstStyle/>
                    <a:p>
                      <a:pPr algn="ctr">
                        <a:lnSpc>
                          <a:spcPct val="115000"/>
                        </a:lnSpc>
                        <a:spcAft>
                          <a:spcPts val="800"/>
                        </a:spcAft>
                        <a:buNone/>
                      </a:pPr>
                      <a:r>
                        <a:rPr lang="en-US" sz="1400" b="1" kern="100" dirty="0">
                          <a:effectLst/>
                          <a:latin typeface="Times New Roman" panose="02020603050405020304" pitchFamily="18" charset="0"/>
                          <a:cs typeface="Times New Roman" panose="02020603050405020304" pitchFamily="18" charset="0"/>
                        </a:rPr>
                        <a:t>Code</a:t>
                      </a:r>
                      <a:endParaRPr lang="zh-TW" sz="1400" b="1"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anchor="ctr"/>
                </a:tc>
                <a:tc>
                  <a:txBody>
                    <a:bodyPr/>
                    <a:lstStyle/>
                    <a:p>
                      <a:pPr algn="ctr">
                        <a:lnSpc>
                          <a:spcPct val="115000"/>
                        </a:lnSpc>
                        <a:spcAft>
                          <a:spcPts val="800"/>
                        </a:spcAft>
                        <a:buNone/>
                      </a:pPr>
                      <a:r>
                        <a:rPr lang="en-US" sz="1400" b="1" kern="100" dirty="0">
                          <a:effectLst/>
                          <a:latin typeface="Times New Roman" panose="02020603050405020304" pitchFamily="18" charset="0"/>
                          <a:cs typeface="Times New Roman" panose="02020603050405020304" pitchFamily="18" charset="0"/>
                        </a:rPr>
                        <a:t>Codeword Length </a:t>
                      </a:r>
                      <a:endParaRPr lang="zh-TW" sz="1400" b="1"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anchor="ctr"/>
                </a:tc>
                <a:tc>
                  <a:txBody>
                    <a:bodyPr/>
                    <a:lstStyle/>
                    <a:p>
                      <a:pPr algn="ctr">
                        <a:lnSpc>
                          <a:spcPct val="115000"/>
                        </a:lnSpc>
                        <a:spcAft>
                          <a:spcPts val="800"/>
                        </a:spcAft>
                        <a:buNone/>
                      </a:pPr>
                      <a:r>
                        <a:rPr lang="en-US" sz="1400" b="1" kern="100">
                          <a:effectLst/>
                          <a:latin typeface="Times New Roman" panose="02020603050405020304" pitchFamily="18" charset="0"/>
                          <a:cs typeface="Times New Roman" panose="02020603050405020304" pitchFamily="18" charset="0"/>
                        </a:rPr>
                        <a:t> Information Length </a:t>
                      </a:r>
                      <a:endParaRPr lang="zh-TW" sz="1400" b="1" kern="100">
                        <a:effectLst/>
                        <a:latin typeface="Times New Roman" panose="02020603050405020304" pitchFamily="18" charset="0"/>
                        <a:ea typeface="新細明體" panose="02020500000000000000" pitchFamily="18" charset="-120"/>
                        <a:cs typeface="Times New Roman" panose="02020603050405020304" pitchFamily="18" charset="0"/>
                      </a:endParaRPr>
                    </a:p>
                  </a:txBody>
                  <a:tcPr anchor="ctr"/>
                </a:tc>
                <a:tc>
                  <a:txBody>
                    <a:bodyPr/>
                    <a:lstStyle/>
                    <a:p>
                      <a:pPr algn="ctr">
                        <a:lnSpc>
                          <a:spcPct val="115000"/>
                        </a:lnSpc>
                        <a:spcAft>
                          <a:spcPts val="800"/>
                        </a:spcAft>
                        <a:buNone/>
                      </a:pPr>
                      <a:r>
                        <a:rPr lang="en-US" sz="1400" b="1" kern="100" dirty="0">
                          <a:effectLst/>
                          <a:latin typeface="Times New Roman" panose="02020603050405020304" pitchFamily="18" charset="0"/>
                          <a:cs typeface="Times New Roman" panose="02020603050405020304" pitchFamily="18" charset="0"/>
                        </a:rPr>
                        <a:t>Code Rate </a:t>
                      </a:r>
                      <a:endParaRPr lang="zh-TW" sz="1400" b="1"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anchor="ctr"/>
                </a:tc>
                <a:tc>
                  <a:txBody>
                    <a:bodyPr/>
                    <a:lstStyle/>
                    <a:p>
                      <a:pPr algn="ctr">
                        <a:lnSpc>
                          <a:spcPct val="115000"/>
                        </a:lnSpc>
                        <a:spcAft>
                          <a:spcPts val="800"/>
                        </a:spcAft>
                        <a:buNone/>
                      </a:pPr>
                      <a:r>
                        <a:rPr lang="en-US" sz="1400" b="1" kern="100">
                          <a:effectLst/>
                          <a:latin typeface="Times New Roman" panose="02020603050405020304" pitchFamily="18" charset="0"/>
                          <a:cs typeface="Times New Roman" panose="02020603050405020304" pitchFamily="18" charset="0"/>
                        </a:rPr>
                        <a:t>Max Col Degree </a:t>
                      </a:r>
                      <a:endParaRPr lang="zh-TW" sz="1400" b="1" kern="100">
                        <a:effectLst/>
                        <a:latin typeface="Times New Roman" panose="02020603050405020304" pitchFamily="18" charset="0"/>
                        <a:ea typeface="新細明體" panose="02020500000000000000" pitchFamily="18" charset="-120"/>
                        <a:cs typeface="Times New Roman" panose="02020603050405020304" pitchFamily="18" charset="0"/>
                      </a:endParaRPr>
                    </a:p>
                  </a:txBody>
                  <a:tcPr anchor="ctr"/>
                </a:tc>
                <a:tc>
                  <a:txBody>
                    <a:bodyPr/>
                    <a:lstStyle/>
                    <a:p>
                      <a:pPr algn="ctr">
                        <a:lnSpc>
                          <a:spcPct val="115000"/>
                        </a:lnSpc>
                        <a:spcAft>
                          <a:spcPts val="800"/>
                        </a:spcAft>
                        <a:buNone/>
                      </a:pPr>
                      <a:r>
                        <a:rPr lang="en-US" sz="1400" b="1" kern="100">
                          <a:effectLst/>
                          <a:latin typeface="Times New Roman" panose="02020603050405020304" pitchFamily="18" charset="0"/>
                          <a:cs typeface="Times New Roman" panose="02020603050405020304" pitchFamily="18" charset="0"/>
                        </a:rPr>
                        <a:t>Max Row Degree </a:t>
                      </a:r>
                      <a:endParaRPr lang="zh-TW" sz="1400" b="1" kern="100">
                        <a:effectLst/>
                        <a:latin typeface="Times New Roman" panose="02020603050405020304" pitchFamily="18" charset="0"/>
                        <a:ea typeface="新細明體" panose="02020500000000000000" pitchFamily="18" charset="-120"/>
                        <a:cs typeface="Times New Roman" panose="02020603050405020304" pitchFamily="18" charset="0"/>
                      </a:endParaRPr>
                    </a:p>
                  </a:txBody>
                  <a:tcPr anchor="ctr"/>
                </a:tc>
                <a:tc>
                  <a:txBody>
                    <a:bodyPr/>
                    <a:lstStyle/>
                    <a:p>
                      <a:pPr algn="ctr">
                        <a:lnSpc>
                          <a:spcPct val="115000"/>
                        </a:lnSpc>
                        <a:spcAft>
                          <a:spcPts val="800"/>
                        </a:spcAft>
                        <a:buNone/>
                      </a:pPr>
                      <a:r>
                        <a:rPr lang="en-US" sz="1400" b="1" kern="100">
                          <a:effectLst/>
                          <a:latin typeface="Times New Roman" panose="02020603050405020304" pitchFamily="18" charset="0"/>
                          <a:cs typeface="Times New Roman" panose="02020603050405020304" pitchFamily="18" charset="0"/>
                        </a:rPr>
                        <a:t>Girth</a:t>
                      </a:r>
                      <a:endParaRPr lang="zh-TW" sz="1400" b="1" kern="100">
                        <a:effectLst/>
                        <a:latin typeface="Times New Roman" panose="02020603050405020304" pitchFamily="18" charset="0"/>
                        <a:ea typeface="新細明體" panose="02020500000000000000" pitchFamily="18" charset="-120"/>
                        <a:cs typeface="Times New Roman" panose="02020603050405020304" pitchFamily="18" charset="0"/>
                      </a:endParaRPr>
                    </a:p>
                  </a:txBody>
                  <a:tcPr anchor="ctr"/>
                </a:tc>
                <a:extLst>
                  <a:ext uri="{0D108BD9-81ED-4DB2-BD59-A6C34878D82A}">
                    <a16:rowId xmlns:a16="http://schemas.microsoft.com/office/drawing/2014/main" val="3869100713"/>
                  </a:ext>
                </a:extLst>
              </a:tr>
              <a:tr h="370840">
                <a:tc>
                  <a:txBody>
                    <a:bodyPr/>
                    <a:lstStyle/>
                    <a:p>
                      <a:pPr algn="ctr">
                        <a:lnSpc>
                          <a:spcPct val="115000"/>
                        </a:lnSpc>
                        <a:spcAft>
                          <a:spcPts val="800"/>
                        </a:spcAft>
                        <a:buNone/>
                      </a:pPr>
                      <a:r>
                        <a:rPr lang="en-US" sz="1400" b="1" kern="100" dirty="0">
                          <a:effectLst/>
                          <a:latin typeface="Times New Roman" panose="02020603050405020304" pitchFamily="18" charset="0"/>
                          <a:cs typeface="Times New Roman" panose="02020603050405020304" pitchFamily="18" charset="0"/>
                        </a:rPr>
                        <a:t>PEG-P1</a:t>
                      </a:r>
                      <a:endParaRPr lang="zh-TW" sz="1400" b="1"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anchor="ctr"/>
                </a:tc>
                <a:tc>
                  <a:txBody>
                    <a:bodyPr/>
                    <a:lstStyle/>
                    <a:p>
                      <a:pPr algn="ctr">
                        <a:lnSpc>
                          <a:spcPct val="115000"/>
                        </a:lnSpc>
                        <a:spcAft>
                          <a:spcPts val="800"/>
                        </a:spcAft>
                        <a:buNone/>
                      </a:pPr>
                      <a:r>
                        <a:rPr lang="en-US" sz="1400" b="1" kern="100" dirty="0">
                          <a:effectLst/>
                          <a:latin typeface="Times New Roman" panose="02020603050405020304" pitchFamily="18" charset="0"/>
                          <a:cs typeface="Times New Roman" panose="02020603050405020304" pitchFamily="18" charset="0"/>
                        </a:rPr>
                        <a:t>1008</a:t>
                      </a:r>
                      <a:endParaRPr lang="zh-TW" sz="1400" b="1"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anchor="ctr"/>
                </a:tc>
                <a:tc>
                  <a:txBody>
                    <a:bodyPr/>
                    <a:lstStyle/>
                    <a:p>
                      <a:pPr algn="ctr">
                        <a:lnSpc>
                          <a:spcPct val="115000"/>
                        </a:lnSpc>
                        <a:spcAft>
                          <a:spcPts val="800"/>
                        </a:spcAft>
                        <a:buNone/>
                      </a:pPr>
                      <a:r>
                        <a:rPr lang="en-US" sz="1400" b="1" kern="100" dirty="0">
                          <a:effectLst/>
                          <a:latin typeface="Times New Roman" panose="02020603050405020304" pitchFamily="18" charset="0"/>
                          <a:cs typeface="Times New Roman" panose="02020603050405020304" pitchFamily="18" charset="0"/>
                        </a:rPr>
                        <a:t>504</a:t>
                      </a:r>
                      <a:endParaRPr lang="zh-TW" sz="1400" b="1"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anchor="ctr"/>
                </a:tc>
                <a:tc>
                  <a:txBody>
                    <a:bodyPr/>
                    <a:lstStyle/>
                    <a:p>
                      <a:pPr algn="ctr">
                        <a:lnSpc>
                          <a:spcPct val="115000"/>
                        </a:lnSpc>
                        <a:spcAft>
                          <a:spcPts val="800"/>
                        </a:spcAft>
                        <a:buNone/>
                      </a:pPr>
                      <a:r>
                        <a:rPr lang="en-US" sz="1400" b="1" kern="100" dirty="0">
                          <a:effectLst/>
                          <a:latin typeface="Times New Roman" panose="02020603050405020304" pitchFamily="18" charset="0"/>
                          <a:cs typeface="Times New Roman" panose="02020603050405020304" pitchFamily="18" charset="0"/>
                        </a:rPr>
                        <a:t>0.5</a:t>
                      </a:r>
                      <a:endParaRPr lang="zh-TW" sz="1400" b="1"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anchor="ctr"/>
                </a:tc>
                <a:tc>
                  <a:txBody>
                    <a:bodyPr/>
                    <a:lstStyle/>
                    <a:p>
                      <a:pPr algn="ctr">
                        <a:lnSpc>
                          <a:spcPct val="115000"/>
                        </a:lnSpc>
                        <a:spcAft>
                          <a:spcPts val="800"/>
                        </a:spcAft>
                        <a:buNone/>
                      </a:pPr>
                      <a:r>
                        <a:rPr lang="en-US" sz="1400" b="1" kern="100" dirty="0">
                          <a:effectLst/>
                          <a:latin typeface="Times New Roman" panose="02020603050405020304" pitchFamily="18" charset="0"/>
                          <a:cs typeface="Times New Roman" panose="02020603050405020304" pitchFamily="18" charset="0"/>
                        </a:rPr>
                        <a:t>3</a:t>
                      </a:r>
                      <a:endParaRPr lang="zh-TW" sz="1400" b="1"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anchor="ctr"/>
                </a:tc>
                <a:tc>
                  <a:txBody>
                    <a:bodyPr/>
                    <a:lstStyle/>
                    <a:p>
                      <a:pPr algn="ctr">
                        <a:lnSpc>
                          <a:spcPct val="115000"/>
                        </a:lnSpc>
                        <a:spcAft>
                          <a:spcPts val="800"/>
                        </a:spcAft>
                        <a:buNone/>
                      </a:pPr>
                      <a:r>
                        <a:rPr lang="en-US" sz="1400" b="1" kern="100" dirty="0">
                          <a:effectLst/>
                          <a:latin typeface="Times New Roman" panose="02020603050405020304" pitchFamily="18" charset="0"/>
                          <a:cs typeface="Times New Roman" panose="02020603050405020304" pitchFamily="18" charset="0"/>
                        </a:rPr>
                        <a:t>8</a:t>
                      </a:r>
                      <a:endParaRPr lang="zh-TW" sz="1400" b="1"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anchor="ctr"/>
                </a:tc>
                <a:tc>
                  <a:txBody>
                    <a:bodyPr/>
                    <a:lstStyle/>
                    <a:p>
                      <a:pPr algn="ctr">
                        <a:lnSpc>
                          <a:spcPct val="115000"/>
                        </a:lnSpc>
                        <a:spcAft>
                          <a:spcPts val="800"/>
                        </a:spcAft>
                        <a:buNone/>
                      </a:pPr>
                      <a:r>
                        <a:rPr lang="en-US" sz="1400" b="1" kern="100">
                          <a:effectLst/>
                          <a:latin typeface="Times New Roman" panose="02020603050405020304" pitchFamily="18" charset="0"/>
                          <a:cs typeface="Times New Roman" panose="02020603050405020304" pitchFamily="18" charset="0"/>
                        </a:rPr>
                        <a:t>8</a:t>
                      </a:r>
                      <a:endParaRPr lang="zh-TW" sz="1400" b="1" kern="100">
                        <a:effectLst/>
                        <a:latin typeface="Times New Roman" panose="02020603050405020304" pitchFamily="18" charset="0"/>
                        <a:ea typeface="新細明體" panose="02020500000000000000" pitchFamily="18" charset="-120"/>
                        <a:cs typeface="Times New Roman" panose="02020603050405020304" pitchFamily="18" charset="0"/>
                      </a:endParaRPr>
                    </a:p>
                  </a:txBody>
                  <a:tcPr anchor="ctr"/>
                </a:tc>
                <a:extLst>
                  <a:ext uri="{0D108BD9-81ED-4DB2-BD59-A6C34878D82A}">
                    <a16:rowId xmlns:a16="http://schemas.microsoft.com/office/drawing/2014/main" val="3476591384"/>
                  </a:ext>
                </a:extLst>
              </a:tr>
              <a:tr h="370840">
                <a:tc>
                  <a:txBody>
                    <a:bodyPr/>
                    <a:lstStyle/>
                    <a:p>
                      <a:pPr algn="ctr">
                        <a:lnSpc>
                          <a:spcPct val="115000"/>
                        </a:lnSpc>
                      </a:pPr>
                      <a:r>
                        <a:rPr lang="en-US" altLang="zh-TW" sz="1400" b="1" kern="100" dirty="0">
                          <a:effectLst/>
                          <a:latin typeface="Times New Roman" panose="02020603050405020304" pitchFamily="18" charset="0"/>
                          <a:cs typeface="Times New Roman" panose="02020603050405020304" pitchFamily="18" charset="0"/>
                        </a:rPr>
                        <a:t>LDPC-E1</a:t>
                      </a:r>
                      <a:endParaRPr lang="zh-TW" sz="1400" b="1" kern="100" dirty="0">
                        <a:effectLst/>
                        <a:latin typeface="Times New Roman" panose="02020603050405020304" pitchFamily="18" charset="0"/>
                        <a:cs typeface="Times New Roman" panose="02020603050405020304" pitchFamily="18" charset="0"/>
                      </a:endParaRPr>
                    </a:p>
                  </a:txBody>
                  <a:tcPr anchor="ctr"/>
                </a:tc>
                <a:tc>
                  <a:txBody>
                    <a:bodyPr/>
                    <a:lstStyle/>
                    <a:p>
                      <a:pPr algn="ctr">
                        <a:lnSpc>
                          <a:spcPct val="115000"/>
                        </a:lnSpc>
                      </a:pPr>
                      <a:r>
                        <a:rPr lang="en-US" altLang="zh-TW" sz="1400" b="1" kern="100" dirty="0">
                          <a:effectLst/>
                          <a:latin typeface="Times New Roman" panose="02020603050405020304" pitchFamily="18" charset="0"/>
                          <a:cs typeface="Times New Roman" panose="02020603050405020304" pitchFamily="18" charset="0"/>
                        </a:rPr>
                        <a:t>10</a:t>
                      </a:r>
                      <a:endParaRPr lang="zh-TW" sz="1400" b="1" kern="100" dirty="0">
                        <a:effectLst/>
                        <a:latin typeface="Times New Roman" panose="02020603050405020304" pitchFamily="18" charset="0"/>
                        <a:cs typeface="Times New Roman" panose="02020603050405020304" pitchFamily="18" charset="0"/>
                      </a:endParaRPr>
                    </a:p>
                  </a:txBody>
                  <a:tcPr anchor="ctr"/>
                </a:tc>
                <a:tc>
                  <a:txBody>
                    <a:bodyPr/>
                    <a:lstStyle/>
                    <a:p>
                      <a:pPr algn="ctr">
                        <a:lnSpc>
                          <a:spcPct val="115000"/>
                        </a:lnSpc>
                      </a:pPr>
                      <a:r>
                        <a:rPr lang="en-US" altLang="zh-TW" sz="1400" b="1" kern="100" dirty="0">
                          <a:effectLst/>
                          <a:latin typeface="Times New Roman" panose="02020603050405020304" pitchFamily="18" charset="0"/>
                          <a:cs typeface="Times New Roman" panose="02020603050405020304" pitchFamily="18" charset="0"/>
                        </a:rPr>
                        <a:t>5</a:t>
                      </a:r>
                      <a:endParaRPr lang="zh-TW" sz="1400" b="1" kern="100" dirty="0">
                        <a:effectLst/>
                        <a:latin typeface="Times New Roman" panose="02020603050405020304" pitchFamily="18" charset="0"/>
                        <a:cs typeface="Times New Roman" panose="02020603050405020304" pitchFamily="18" charset="0"/>
                      </a:endParaRPr>
                    </a:p>
                  </a:txBody>
                  <a:tcPr anchor="ctr"/>
                </a:tc>
                <a:tc>
                  <a:txBody>
                    <a:bodyPr/>
                    <a:lstStyle/>
                    <a:p>
                      <a:pPr algn="ctr">
                        <a:lnSpc>
                          <a:spcPct val="115000"/>
                        </a:lnSpc>
                      </a:pPr>
                      <a:r>
                        <a:rPr lang="en-US" altLang="zh-TW" sz="1400" b="1" kern="100" dirty="0">
                          <a:effectLst/>
                          <a:latin typeface="Times New Roman" panose="02020603050405020304" pitchFamily="18" charset="0"/>
                          <a:cs typeface="Times New Roman" panose="02020603050405020304" pitchFamily="18" charset="0"/>
                        </a:rPr>
                        <a:t>0.5</a:t>
                      </a:r>
                      <a:endParaRPr lang="zh-TW" sz="1400" b="1" kern="100" dirty="0">
                        <a:effectLst/>
                        <a:latin typeface="Times New Roman" panose="02020603050405020304" pitchFamily="18" charset="0"/>
                        <a:cs typeface="Times New Roman" panose="02020603050405020304" pitchFamily="18" charset="0"/>
                      </a:endParaRPr>
                    </a:p>
                  </a:txBody>
                  <a:tcPr anchor="ctr"/>
                </a:tc>
                <a:tc>
                  <a:txBody>
                    <a:bodyPr/>
                    <a:lstStyle/>
                    <a:p>
                      <a:pPr algn="ctr">
                        <a:lnSpc>
                          <a:spcPct val="115000"/>
                        </a:lnSpc>
                      </a:pPr>
                      <a:r>
                        <a:rPr lang="en-US" altLang="zh-TW" sz="1400" b="1" kern="100" dirty="0">
                          <a:effectLst/>
                          <a:latin typeface="Times New Roman" panose="02020603050405020304" pitchFamily="18" charset="0"/>
                          <a:cs typeface="Times New Roman" panose="02020603050405020304" pitchFamily="18" charset="0"/>
                        </a:rPr>
                        <a:t>2</a:t>
                      </a:r>
                      <a:endParaRPr lang="zh-TW" sz="1400" b="1" kern="100" dirty="0">
                        <a:effectLst/>
                        <a:latin typeface="Times New Roman" panose="02020603050405020304" pitchFamily="18" charset="0"/>
                        <a:cs typeface="Times New Roman" panose="02020603050405020304" pitchFamily="18" charset="0"/>
                      </a:endParaRPr>
                    </a:p>
                  </a:txBody>
                  <a:tcPr anchor="ctr"/>
                </a:tc>
                <a:tc>
                  <a:txBody>
                    <a:bodyPr/>
                    <a:lstStyle/>
                    <a:p>
                      <a:pPr algn="ctr">
                        <a:lnSpc>
                          <a:spcPct val="115000"/>
                        </a:lnSpc>
                      </a:pPr>
                      <a:r>
                        <a:rPr lang="en-US" altLang="zh-TW" sz="1400" b="1" kern="100" dirty="0">
                          <a:effectLst/>
                          <a:latin typeface="Times New Roman" panose="02020603050405020304" pitchFamily="18" charset="0"/>
                          <a:cs typeface="Times New Roman" panose="02020603050405020304" pitchFamily="18" charset="0"/>
                        </a:rPr>
                        <a:t>4</a:t>
                      </a:r>
                      <a:endParaRPr lang="zh-TW" sz="1400" b="1" kern="100" dirty="0">
                        <a:effectLst/>
                        <a:latin typeface="Times New Roman" panose="02020603050405020304" pitchFamily="18" charset="0"/>
                        <a:cs typeface="Times New Roman" panose="02020603050405020304" pitchFamily="18" charset="0"/>
                      </a:endParaRPr>
                    </a:p>
                  </a:txBody>
                  <a:tcPr anchor="ctr"/>
                </a:tc>
                <a:tc>
                  <a:txBody>
                    <a:bodyPr/>
                    <a:lstStyle/>
                    <a:p>
                      <a:pPr algn="ctr">
                        <a:lnSpc>
                          <a:spcPct val="115000"/>
                        </a:lnSpc>
                      </a:pPr>
                      <a:r>
                        <a:rPr lang="en-US" altLang="zh-TW" sz="1400" b="1" kern="100" dirty="0">
                          <a:effectLst/>
                          <a:latin typeface="Times New Roman" panose="02020603050405020304" pitchFamily="18" charset="0"/>
                          <a:cs typeface="Times New Roman" panose="02020603050405020304" pitchFamily="18" charset="0"/>
                        </a:rPr>
                        <a:t>6</a:t>
                      </a:r>
                      <a:endParaRPr lang="zh-TW" sz="1400" b="1" kern="100" dirty="0">
                        <a:effectLst/>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312925968"/>
                  </a:ext>
                </a:extLst>
              </a:tr>
              <a:tr h="370840">
                <a:tc>
                  <a:txBody>
                    <a:bodyPr/>
                    <a:lstStyle/>
                    <a:p>
                      <a:pPr algn="ctr">
                        <a:lnSpc>
                          <a:spcPct val="115000"/>
                        </a:lnSpc>
                      </a:pPr>
                      <a:r>
                        <a:rPr lang="en-US" altLang="zh-TW" sz="1400" b="1" kern="100" dirty="0">
                          <a:effectLst/>
                          <a:latin typeface="Times New Roman" panose="02020603050405020304" pitchFamily="18" charset="0"/>
                          <a:cs typeface="Times New Roman" panose="02020603050405020304" pitchFamily="18" charset="0"/>
                        </a:rPr>
                        <a:t>BCH-E2</a:t>
                      </a:r>
                      <a:endParaRPr lang="zh-TW" sz="1400" b="1" kern="100" dirty="0">
                        <a:effectLst/>
                        <a:latin typeface="Times New Roman" panose="02020603050405020304" pitchFamily="18" charset="0"/>
                        <a:cs typeface="Times New Roman" panose="02020603050405020304" pitchFamily="18" charset="0"/>
                      </a:endParaRPr>
                    </a:p>
                  </a:txBody>
                  <a:tcPr anchor="ctr"/>
                </a:tc>
                <a:tc>
                  <a:txBody>
                    <a:bodyPr/>
                    <a:lstStyle/>
                    <a:p>
                      <a:pPr algn="ctr">
                        <a:lnSpc>
                          <a:spcPct val="115000"/>
                        </a:lnSpc>
                      </a:pPr>
                      <a:r>
                        <a:rPr lang="en-US" altLang="zh-TW" sz="1400" b="1" kern="100" dirty="0">
                          <a:effectLst/>
                          <a:latin typeface="Times New Roman" panose="02020603050405020304" pitchFamily="18" charset="0"/>
                          <a:cs typeface="Times New Roman" panose="02020603050405020304" pitchFamily="18" charset="0"/>
                        </a:rPr>
                        <a:t>15</a:t>
                      </a:r>
                      <a:endParaRPr lang="zh-TW" sz="1400" b="1" kern="100" dirty="0">
                        <a:effectLst/>
                        <a:latin typeface="Times New Roman" panose="02020603050405020304" pitchFamily="18" charset="0"/>
                        <a:cs typeface="Times New Roman" panose="02020603050405020304" pitchFamily="18" charset="0"/>
                      </a:endParaRPr>
                    </a:p>
                  </a:txBody>
                  <a:tcPr anchor="ctr"/>
                </a:tc>
                <a:tc>
                  <a:txBody>
                    <a:bodyPr/>
                    <a:lstStyle/>
                    <a:p>
                      <a:pPr algn="ctr">
                        <a:lnSpc>
                          <a:spcPct val="115000"/>
                        </a:lnSpc>
                      </a:pPr>
                      <a:r>
                        <a:rPr lang="en-US" altLang="zh-TW" sz="1400" b="1" kern="100" dirty="0">
                          <a:effectLst/>
                          <a:latin typeface="Times New Roman" panose="02020603050405020304" pitchFamily="18" charset="0"/>
                          <a:cs typeface="Times New Roman" panose="02020603050405020304" pitchFamily="18" charset="0"/>
                        </a:rPr>
                        <a:t>7</a:t>
                      </a:r>
                      <a:endParaRPr lang="zh-TW" sz="1400" b="1" kern="100" dirty="0">
                        <a:effectLst/>
                        <a:latin typeface="Times New Roman" panose="02020603050405020304" pitchFamily="18" charset="0"/>
                        <a:cs typeface="Times New Roman" panose="02020603050405020304" pitchFamily="18" charset="0"/>
                      </a:endParaRPr>
                    </a:p>
                  </a:txBody>
                  <a:tcPr anchor="ctr"/>
                </a:tc>
                <a:tc>
                  <a:txBody>
                    <a:bodyPr/>
                    <a:lstStyle/>
                    <a:p>
                      <a:pPr algn="ctr">
                        <a:lnSpc>
                          <a:spcPct val="115000"/>
                        </a:lnSpc>
                      </a:pPr>
                      <a:r>
                        <a:rPr lang="en-US" altLang="zh-TW" sz="1400" b="1" kern="100" dirty="0">
                          <a:effectLst/>
                          <a:latin typeface="Times New Roman" panose="02020603050405020304" pitchFamily="18" charset="0"/>
                          <a:cs typeface="Times New Roman" panose="02020603050405020304" pitchFamily="18" charset="0"/>
                        </a:rPr>
                        <a:t>0.47</a:t>
                      </a:r>
                      <a:endParaRPr lang="zh-TW" sz="1400" b="1" kern="100" dirty="0">
                        <a:effectLst/>
                        <a:latin typeface="Times New Roman" panose="02020603050405020304" pitchFamily="18" charset="0"/>
                        <a:cs typeface="Times New Roman" panose="02020603050405020304" pitchFamily="18" charset="0"/>
                      </a:endParaRPr>
                    </a:p>
                  </a:txBody>
                  <a:tcPr anchor="ctr"/>
                </a:tc>
                <a:tc>
                  <a:txBody>
                    <a:bodyPr/>
                    <a:lstStyle/>
                    <a:p>
                      <a:pPr algn="ctr">
                        <a:lnSpc>
                          <a:spcPct val="115000"/>
                        </a:lnSpc>
                      </a:pPr>
                      <a:r>
                        <a:rPr lang="en-US" altLang="zh-TW" sz="1400" b="1" kern="100" dirty="0">
                          <a:effectLst/>
                          <a:latin typeface="Times New Roman" panose="02020603050405020304" pitchFamily="18" charset="0"/>
                          <a:cs typeface="Times New Roman" panose="02020603050405020304" pitchFamily="18" charset="0"/>
                        </a:rPr>
                        <a:t>4</a:t>
                      </a:r>
                      <a:endParaRPr lang="zh-TW" sz="1400" b="1" kern="100" dirty="0">
                        <a:effectLst/>
                        <a:latin typeface="Times New Roman" panose="02020603050405020304" pitchFamily="18" charset="0"/>
                        <a:cs typeface="Times New Roman" panose="02020603050405020304" pitchFamily="18" charset="0"/>
                      </a:endParaRPr>
                    </a:p>
                  </a:txBody>
                  <a:tcPr anchor="ctr"/>
                </a:tc>
                <a:tc>
                  <a:txBody>
                    <a:bodyPr/>
                    <a:lstStyle/>
                    <a:p>
                      <a:pPr algn="ctr">
                        <a:lnSpc>
                          <a:spcPct val="115000"/>
                        </a:lnSpc>
                      </a:pPr>
                      <a:r>
                        <a:rPr lang="en-US" altLang="zh-TW" sz="1400" b="1" kern="100" dirty="0">
                          <a:effectLst/>
                          <a:latin typeface="Times New Roman" panose="02020603050405020304" pitchFamily="18" charset="0"/>
                          <a:cs typeface="Times New Roman" panose="02020603050405020304" pitchFamily="18" charset="0"/>
                        </a:rPr>
                        <a:t>4</a:t>
                      </a:r>
                      <a:endParaRPr lang="zh-TW" sz="1400" b="1" kern="100" dirty="0">
                        <a:effectLst/>
                        <a:latin typeface="Times New Roman" panose="02020603050405020304" pitchFamily="18" charset="0"/>
                        <a:cs typeface="Times New Roman" panose="02020603050405020304" pitchFamily="18" charset="0"/>
                      </a:endParaRPr>
                    </a:p>
                  </a:txBody>
                  <a:tcPr anchor="ctr"/>
                </a:tc>
                <a:tc>
                  <a:txBody>
                    <a:bodyPr/>
                    <a:lstStyle/>
                    <a:p>
                      <a:pPr algn="ctr">
                        <a:lnSpc>
                          <a:spcPct val="115000"/>
                        </a:lnSpc>
                      </a:pPr>
                      <a:r>
                        <a:rPr lang="en-US" altLang="zh-TW" sz="1400" b="1" kern="100" dirty="0">
                          <a:effectLst/>
                          <a:latin typeface="Times New Roman" panose="02020603050405020304" pitchFamily="18" charset="0"/>
                          <a:cs typeface="Times New Roman" panose="02020603050405020304" pitchFamily="18" charset="0"/>
                        </a:rPr>
                        <a:t>6</a:t>
                      </a:r>
                      <a:endParaRPr lang="zh-TW" sz="1400" b="1" kern="100" dirty="0">
                        <a:effectLst/>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17663188"/>
                  </a:ext>
                </a:extLst>
              </a:tr>
            </a:tbl>
          </a:graphicData>
        </a:graphic>
      </p:graphicFrame>
      <p:pic>
        <p:nvPicPr>
          <p:cNvPr id="6" name="圖片 5" descr="\documentclass{article}&#10;\usepackage{amsmath, xcolor,bm,amssymb}&#10;\pagestyle{empty}&#10;\begin{document}&#10;&#10;Code Information : &#10;&#10;\end{document}" title="IguanaTex Bitmap Display">
            <a:extLst>
              <a:ext uri="{FF2B5EF4-FFF2-40B4-BE49-F238E27FC236}">
                <a16:creationId xmlns:a16="http://schemas.microsoft.com/office/drawing/2014/main" id="{961009EC-7C22-73D7-161A-36E1420E38FF}"/>
              </a:ext>
            </a:extLst>
          </p:cNvPr>
          <p:cNvPicPr>
            <a:picLocks noChangeAspect="1"/>
          </p:cNvPicPr>
          <p:nvPr>
            <p:custDataLst>
              <p:tags r:id="rId2"/>
            </p:custDataLst>
          </p:nvPr>
        </p:nvPicPr>
        <p:blipFill>
          <a:blip r:embed="rId6">
            <a:extLst>
              <a:ext uri="{28A0092B-C50C-407E-A947-70E740481C1C}">
                <a14:useLocalDpi xmlns:a14="http://schemas.microsoft.com/office/drawing/2010/main" val="0"/>
              </a:ext>
            </a:extLst>
          </a:blip>
          <a:stretch>
            <a:fillRect/>
          </a:stretch>
        </p:blipFill>
        <p:spPr>
          <a:xfrm>
            <a:off x="399382" y="3179077"/>
            <a:ext cx="1872000" cy="165943"/>
          </a:xfrm>
          <a:prstGeom prst="rect">
            <a:avLst/>
          </a:prstGeom>
        </p:spPr>
      </p:pic>
    </p:spTree>
    <p:extLst>
      <p:ext uri="{BB962C8B-B14F-4D97-AF65-F5344CB8AC3E}">
        <p14:creationId xmlns:p14="http://schemas.microsoft.com/office/powerpoint/2010/main" val="14815057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959B3BBD-4168-B520-7364-85671247C4B7}"/>
              </a:ext>
            </a:extLst>
          </p:cNvPr>
          <p:cNvSpPr>
            <a:spLocks noGrp="1"/>
          </p:cNvSpPr>
          <p:nvPr>
            <p:ph type="sldNum" sz="quarter" idx="10"/>
          </p:nvPr>
        </p:nvSpPr>
        <p:spPr/>
        <p:txBody>
          <a:bodyPr/>
          <a:lstStyle/>
          <a:p>
            <a:fld id="{280088F6-7C6C-4B38-8F53-C0D87CD1D86B}" type="slidenum">
              <a:rPr lang="zh-TW" altLang="en-US" smtClean="0"/>
              <a:pPr/>
              <a:t>22</a:t>
            </a:fld>
            <a:endParaRPr lang="zh-TW" altLang="en-US" dirty="0"/>
          </a:p>
        </p:txBody>
      </p:sp>
      <p:pic>
        <p:nvPicPr>
          <p:cNvPr id="14" name="圖片 13" descr="一張含有 文字, 行, 繪圖, 圖表 的圖片&#10;&#10;AI 產生的內容可能不正確。">
            <a:extLst>
              <a:ext uri="{FF2B5EF4-FFF2-40B4-BE49-F238E27FC236}">
                <a16:creationId xmlns:a16="http://schemas.microsoft.com/office/drawing/2014/main" id="{13B051B4-A6D2-71FB-4D5C-8CC42C7A1345}"/>
              </a:ext>
            </a:extLst>
          </p:cNvPr>
          <p:cNvPicPr>
            <a:picLocks noChangeAspect="1"/>
          </p:cNvPicPr>
          <p:nvPr/>
        </p:nvPicPr>
        <p:blipFill>
          <a:blip r:embed="rId3">
            <a:extLst>
              <a:ext uri="{28A0092B-C50C-407E-A947-70E740481C1C}">
                <a14:useLocalDpi xmlns:a14="http://schemas.microsoft.com/office/drawing/2010/main" val="0"/>
              </a:ext>
            </a:extLst>
          </a:blip>
          <a:srcRect l="2489" t="1903" r="6528"/>
          <a:stretch/>
        </p:blipFill>
        <p:spPr>
          <a:xfrm>
            <a:off x="6314471" y="1855670"/>
            <a:ext cx="4567607" cy="3693600"/>
          </a:xfrm>
          <a:prstGeom prst="rect">
            <a:avLst/>
          </a:prstGeom>
        </p:spPr>
      </p:pic>
      <p:pic>
        <p:nvPicPr>
          <p:cNvPr id="16" name="圖片 15" descr="一張含有 文字, 行, 繪圖, 圖表 的圖片&#10;&#10;AI 產生的內容可能不正確。">
            <a:extLst>
              <a:ext uri="{FF2B5EF4-FFF2-40B4-BE49-F238E27FC236}">
                <a16:creationId xmlns:a16="http://schemas.microsoft.com/office/drawing/2014/main" id="{0D2F27FC-976E-FC52-3DFC-2EC49283CA41}"/>
              </a:ext>
            </a:extLst>
          </p:cNvPr>
          <p:cNvPicPr>
            <a:picLocks noChangeAspect="1"/>
          </p:cNvPicPr>
          <p:nvPr/>
        </p:nvPicPr>
        <p:blipFill>
          <a:blip r:embed="rId4">
            <a:extLst>
              <a:ext uri="{28A0092B-C50C-407E-A947-70E740481C1C}">
                <a14:useLocalDpi xmlns:a14="http://schemas.microsoft.com/office/drawing/2010/main" val="0"/>
              </a:ext>
            </a:extLst>
          </a:blip>
          <a:srcRect l="2694" t="2596" r="6551"/>
          <a:stretch/>
        </p:blipFill>
        <p:spPr>
          <a:xfrm>
            <a:off x="1348480" y="1855670"/>
            <a:ext cx="4586200" cy="3691673"/>
          </a:xfrm>
          <a:prstGeom prst="rect">
            <a:avLst/>
          </a:prstGeom>
        </p:spPr>
      </p:pic>
      <p:pic>
        <p:nvPicPr>
          <p:cNvPr id="17" name="圖片 16" descr="\documentclass{article}&#10;\usepackage{amsmath, xcolor}&#10;\pagestyle{empty}&#10;\begin{document}&#10;\begin{itemize}&#10;\item Payload : PEG-P1&#10;\item Extra   : LDPC-E1&#10;\end{itemize}&#10;&#10;\end{document}" title="IguanaTex Bitmap Display">
            <a:extLst>
              <a:ext uri="{FF2B5EF4-FFF2-40B4-BE49-F238E27FC236}">
                <a16:creationId xmlns:a16="http://schemas.microsoft.com/office/drawing/2014/main" id="{A861CC11-209E-EF91-9991-DF414F8B2104}"/>
              </a:ext>
            </a:extLst>
          </p:cNvPr>
          <p:cNvPicPr>
            <a:picLocks noChangeAspect="1"/>
          </p:cNvPicPr>
          <p:nvPr>
            <p:custDataLst>
              <p:tags r:id="rId1"/>
            </p:custDataLst>
          </p:nvPr>
        </p:nvPicPr>
        <p:blipFill>
          <a:blip r:embed="rId5">
            <a:extLst>
              <a:ext uri="{28A0092B-C50C-407E-A947-70E740481C1C}">
                <a14:useLocalDpi xmlns:a14="http://schemas.microsoft.com/office/drawing/2010/main" val="0"/>
              </a:ext>
            </a:extLst>
          </a:blip>
          <a:stretch>
            <a:fillRect/>
          </a:stretch>
        </p:blipFill>
        <p:spPr>
          <a:xfrm>
            <a:off x="427957" y="1346811"/>
            <a:ext cx="1421156" cy="425011"/>
          </a:xfrm>
          <a:prstGeom prst="rect">
            <a:avLst/>
          </a:prstGeom>
        </p:spPr>
      </p:pic>
      <p:sp>
        <p:nvSpPr>
          <p:cNvPr id="3" name="文字方塊 2">
            <a:extLst>
              <a:ext uri="{FF2B5EF4-FFF2-40B4-BE49-F238E27FC236}">
                <a16:creationId xmlns:a16="http://schemas.microsoft.com/office/drawing/2014/main" id="{ADE1548D-1ED1-DA46-ADCC-27B2E792A39D}"/>
              </a:ext>
            </a:extLst>
          </p:cNvPr>
          <p:cNvSpPr txBox="1"/>
          <p:nvPr/>
        </p:nvSpPr>
        <p:spPr>
          <a:xfrm>
            <a:off x="0" y="0"/>
            <a:ext cx="10643191" cy="584775"/>
          </a:xfrm>
          <a:prstGeom prst="rect">
            <a:avLst/>
          </a:prstGeom>
          <a:noFill/>
        </p:spPr>
        <p:txBody>
          <a:bodyPr wrap="square">
            <a:spAutoFit/>
          </a:bodyPr>
          <a:lstStyle/>
          <a:p>
            <a:r>
              <a:rPr lang="en-US" altLang="zh-TW" sz="3200" b="1" dirty="0">
                <a:solidFill>
                  <a:schemeClr val="bg1"/>
                </a:solidFill>
                <a:latin typeface="Times New Roman" panose="02020603050405020304" pitchFamily="18" charset="0"/>
                <a:cs typeface="Times New Roman" panose="02020603050405020304" pitchFamily="18" charset="0"/>
              </a:rPr>
              <a:t>Origin Structure – Simulation</a:t>
            </a:r>
            <a:endParaRPr lang="zh-TW" altLang="en-US" sz="3200" b="1"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50490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7391E0-9290-BD9B-9FB9-2D693AD1799C}"/>
            </a:ext>
          </a:extLst>
        </p:cNvPr>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0CE100C8-8C7F-40AA-C6A9-759F074AB3DB}"/>
              </a:ext>
            </a:extLst>
          </p:cNvPr>
          <p:cNvSpPr>
            <a:spLocks noGrp="1"/>
          </p:cNvSpPr>
          <p:nvPr>
            <p:ph type="sldNum" sz="quarter" idx="10"/>
          </p:nvPr>
        </p:nvSpPr>
        <p:spPr/>
        <p:txBody>
          <a:bodyPr/>
          <a:lstStyle/>
          <a:p>
            <a:fld id="{280088F6-7C6C-4B38-8F53-C0D87CD1D86B}" type="slidenum">
              <a:rPr lang="zh-TW" altLang="en-US" smtClean="0"/>
              <a:pPr/>
              <a:t>23</a:t>
            </a:fld>
            <a:endParaRPr lang="zh-TW" altLang="en-US" dirty="0"/>
          </a:p>
        </p:txBody>
      </p:sp>
      <p:sp>
        <p:nvSpPr>
          <p:cNvPr id="3" name="文字方塊 2">
            <a:extLst>
              <a:ext uri="{FF2B5EF4-FFF2-40B4-BE49-F238E27FC236}">
                <a16:creationId xmlns:a16="http://schemas.microsoft.com/office/drawing/2014/main" id="{53B6362F-8AEA-AB4B-0895-99A4C604AFEC}"/>
              </a:ext>
            </a:extLst>
          </p:cNvPr>
          <p:cNvSpPr txBox="1"/>
          <p:nvPr/>
        </p:nvSpPr>
        <p:spPr>
          <a:xfrm>
            <a:off x="0" y="0"/>
            <a:ext cx="10643191" cy="584775"/>
          </a:xfrm>
          <a:prstGeom prst="rect">
            <a:avLst/>
          </a:prstGeom>
          <a:noFill/>
        </p:spPr>
        <p:txBody>
          <a:bodyPr wrap="square">
            <a:spAutoFit/>
          </a:bodyPr>
          <a:lstStyle/>
          <a:p>
            <a:r>
              <a:rPr lang="en-US" altLang="zh-TW" sz="3200" b="1" dirty="0">
                <a:solidFill>
                  <a:schemeClr val="bg1"/>
                </a:solidFill>
                <a:latin typeface="Times New Roman" panose="02020603050405020304" pitchFamily="18" charset="0"/>
                <a:cs typeface="Times New Roman" panose="02020603050405020304" pitchFamily="18" charset="0"/>
              </a:rPr>
              <a:t>Origin Structure – Simulation</a:t>
            </a:r>
            <a:endParaRPr lang="zh-TW" altLang="en-US" sz="3200" b="1" dirty="0">
              <a:solidFill>
                <a:schemeClr val="bg1"/>
              </a:solidFill>
              <a:latin typeface="Times New Roman" panose="02020603050405020304" pitchFamily="18" charset="0"/>
              <a:cs typeface="Times New Roman" panose="02020603050405020304" pitchFamily="18" charset="0"/>
            </a:endParaRPr>
          </a:p>
        </p:txBody>
      </p:sp>
      <p:pic>
        <p:nvPicPr>
          <p:cNvPr id="5" name="圖片 4" descr="\documentclass{article}&#10;\usepackage{amsmath, xcolor}&#10;\pagestyle{empty}&#10;\begin{document}&#10;\begin{itemize}&#10;\item Payload : PEG-P1&#10;\item Extra   : BCH-E2&#10;\end{itemize}&#10;&#10;\end{document}" title="IguanaTex Bitmap Display">
            <a:extLst>
              <a:ext uri="{FF2B5EF4-FFF2-40B4-BE49-F238E27FC236}">
                <a16:creationId xmlns:a16="http://schemas.microsoft.com/office/drawing/2014/main" id="{64F8FF57-7FB1-918B-E925-BE1F181A1B2F}"/>
              </a:ext>
            </a:extLst>
          </p:cNvPr>
          <p:cNvPicPr>
            <a:picLocks noChangeAspect="1"/>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353662" y="1248290"/>
            <a:ext cx="1421156" cy="425011"/>
          </a:xfrm>
          <a:prstGeom prst="rect">
            <a:avLst/>
          </a:prstGeom>
        </p:spPr>
      </p:pic>
      <p:pic>
        <p:nvPicPr>
          <p:cNvPr id="7" name="圖片 6" descr="一張含有 文字, 行, 螢幕擷取畫面, 繪圖 的圖片&#10;&#10;AI 產生的內容可能不正確。">
            <a:extLst>
              <a:ext uri="{FF2B5EF4-FFF2-40B4-BE49-F238E27FC236}">
                <a16:creationId xmlns:a16="http://schemas.microsoft.com/office/drawing/2014/main" id="{781178AB-39CE-8EC9-929E-88832EA2EAE3}"/>
              </a:ext>
            </a:extLst>
          </p:cNvPr>
          <p:cNvPicPr>
            <a:picLocks noChangeAspect="1"/>
          </p:cNvPicPr>
          <p:nvPr/>
        </p:nvPicPr>
        <p:blipFill>
          <a:blip r:embed="rId5">
            <a:extLst>
              <a:ext uri="{28A0092B-C50C-407E-A947-70E740481C1C}">
                <a14:useLocalDpi xmlns:a14="http://schemas.microsoft.com/office/drawing/2010/main" val="0"/>
              </a:ext>
            </a:extLst>
          </a:blip>
          <a:srcRect l="2699" t="3056" r="6204"/>
          <a:stretch/>
        </p:blipFill>
        <p:spPr>
          <a:xfrm>
            <a:off x="6331184" y="1901710"/>
            <a:ext cx="4645786" cy="3708000"/>
          </a:xfrm>
          <a:prstGeom prst="rect">
            <a:avLst/>
          </a:prstGeom>
        </p:spPr>
      </p:pic>
      <p:pic>
        <p:nvPicPr>
          <p:cNvPr id="9" name="圖片 8" descr="一張含有 文字, 行, 螢幕擷取畫面, 圖表 的圖片&#10;&#10;AI 產生的內容可能不正確。">
            <a:extLst>
              <a:ext uri="{FF2B5EF4-FFF2-40B4-BE49-F238E27FC236}">
                <a16:creationId xmlns:a16="http://schemas.microsoft.com/office/drawing/2014/main" id="{87F0FFA5-9108-FC5F-1D8E-97B492306406}"/>
              </a:ext>
            </a:extLst>
          </p:cNvPr>
          <p:cNvPicPr>
            <a:picLocks noChangeAspect="1"/>
          </p:cNvPicPr>
          <p:nvPr/>
        </p:nvPicPr>
        <p:blipFill>
          <a:blip r:embed="rId6">
            <a:extLst>
              <a:ext uri="{28A0092B-C50C-407E-A947-70E740481C1C}">
                <a14:useLocalDpi xmlns:a14="http://schemas.microsoft.com/office/drawing/2010/main" val="0"/>
              </a:ext>
            </a:extLst>
          </a:blip>
          <a:srcRect l="3015" t="3508" r="5432"/>
          <a:stretch/>
        </p:blipFill>
        <p:spPr>
          <a:xfrm>
            <a:off x="1169806" y="1901710"/>
            <a:ext cx="4691011" cy="3708000"/>
          </a:xfrm>
          <a:prstGeom prst="rect">
            <a:avLst/>
          </a:prstGeom>
        </p:spPr>
      </p:pic>
    </p:spTree>
    <p:extLst>
      <p:ext uri="{BB962C8B-B14F-4D97-AF65-F5344CB8AC3E}">
        <p14:creationId xmlns:p14="http://schemas.microsoft.com/office/powerpoint/2010/main" val="13993891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ABD4FE-DE3F-9118-0A50-AC3E58C234EA}"/>
            </a:ext>
          </a:extLst>
        </p:cNvPr>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602F3A18-5BC9-E8C5-0BFD-D7D219841F33}"/>
              </a:ext>
            </a:extLst>
          </p:cNvPr>
          <p:cNvSpPr>
            <a:spLocks noGrp="1"/>
          </p:cNvSpPr>
          <p:nvPr>
            <p:ph type="sldNum" sz="quarter" idx="10"/>
          </p:nvPr>
        </p:nvSpPr>
        <p:spPr/>
        <p:txBody>
          <a:bodyPr/>
          <a:lstStyle/>
          <a:p>
            <a:fld id="{280088F6-7C6C-4B38-8F53-C0D87CD1D86B}" type="slidenum">
              <a:rPr lang="zh-TW" altLang="en-US" smtClean="0"/>
              <a:pPr/>
              <a:t>24</a:t>
            </a:fld>
            <a:endParaRPr lang="zh-TW" altLang="en-US" dirty="0"/>
          </a:p>
        </p:txBody>
      </p:sp>
      <p:sp>
        <p:nvSpPr>
          <p:cNvPr id="3" name="文字方塊 2">
            <a:extLst>
              <a:ext uri="{FF2B5EF4-FFF2-40B4-BE49-F238E27FC236}">
                <a16:creationId xmlns:a16="http://schemas.microsoft.com/office/drawing/2014/main" id="{85F476AB-506B-D979-6DC8-5E98D4242D4E}"/>
              </a:ext>
            </a:extLst>
          </p:cNvPr>
          <p:cNvSpPr txBox="1"/>
          <p:nvPr/>
        </p:nvSpPr>
        <p:spPr>
          <a:xfrm>
            <a:off x="0" y="0"/>
            <a:ext cx="10643191" cy="584775"/>
          </a:xfrm>
          <a:prstGeom prst="rect">
            <a:avLst/>
          </a:prstGeom>
          <a:noFill/>
        </p:spPr>
        <p:txBody>
          <a:bodyPr wrap="square">
            <a:spAutoFit/>
          </a:bodyPr>
          <a:lstStyle/>
          <a:p>
            <a:r>
              <a:rPr lang="en-US" altLang="zh-TW" sz="3200" b="1" dirty="0">
                <a:solidFill>
                  <a:schemeClr val="bg1"/>
                </a:solidFill>
                <a:latin typeface="Times New Roman" panose="02020603050405020304" pitchFamily="18" charset="0"/>
                <a:cs typeface="Times New Roman" panose="02020603050405020304" pitchFamily="18" charset="0"/>
              </a:rPr>
              <a:t>Origin Structure – minimum distance</a:t>
            </a:r>
            <a:endParaRPr lang="zh-TW" altLang="en-US" sz="3200" b="1" dirty="0">
              <a:solidFill>
                <a:schemeClr val="bg1"/>
              </a:solidFill>
              <a:latin typeface="Times New Roman" panose="02020603050405020304" pitchFamily="18" charset="0"/>
              <a:cs typeface="Times New Roman" panose="02020603050405020304" pitchFamily="18" charset="0"/>
            </a:endParaRPr>
          </a:p>
        </p:txBody>
      </p:sp>
      <p:pic>
        <p:nvPicPr>
          <p:cNvPr id="14" name="圖片 13" descr="\documentclass{article}&#10;\usepackage{amsmath, xcolor,bm}&#10;\pagestyle{empty}&#10;\begin{document}&#10;&#10;\noindent [\textbf{Minimum Distance}] \label{lem:pcd}&#10; The minimum weight (or minimum distance) of an \((n,k)\) linear block code \(\mathcal{C}\) with parity check matrix \(\mathbf{H}\) is equal to the smallest number of columns of \(\mathbf{H}\) whose vector sum is the zero vector.&#10;&#10;&#10;&#10;\end{document}" title="IguanaTex Bitmap Display">
            <a:extLst>
              <a:ext uri="{FF2B5EF4-FFF2-40B4-BE49-F238E27FC236}">
                <a16:creationId xmlns:a16="http://schemas.microsoft.com/office/drawing/2014/main" id="{10488C6A-9882-FFC7-5CEA-2DA5DEF9F29B}"/>
              </a:ext>
            </a:extLst>
          </p:cNvPr>
          <p:cNvPicPr>
            <a:picLocks noChangeAspect="1"/>
          </p:cNvPicPr>
          <p:nvPr>
            <p:custDataLst>
              <p:tags r:id="rId1"/>
            </p:custDataLst>
          </p:nvPr>
        </p:nvPicPr>
        <p:blipFill>
          <a:blip r:embed="rId7">
            <a:extLst>
              <a:ext uri="{28A0092B-C50C-407E-A947-70E740481C1C}">
                <a14:useLocalDpi xmlns:a14="http://schemas.microsoft.com/office/drawing/2010/main" val="0"/>
              </a:ext>
            </a:extLst>
          </a:blip>
          <a:stretch>
            <a:fillRect/>
          </a:stretch>
        </p:blipFill>
        <p:spPr>
          <a:xfrm>
            <a:off x="868520" y="1379790"/>
            <a:ext cx="7843199" cy="720000"/>
          </a:xfrm>
          <a:prstGeom prst="rect">
            <a:avLst/>
          </a:prstGeom>
        </p:spPr>
      </p:pic>
      <p:pic>
        <p:nvPicPr>
          <p:cNvPr id="16" name="圖片 15" descr="\documentclass{article}&#10;\usepackage{amsmath, xcolor,bm}&#10;\pagestyle{empty}&#10;\begin{document}&#10;&#10;Review:&#10;&#10;\end{document}" title="IguanaTex Bitmap Display">
            <a:extLst>
              <a:ext uri="{FF2B5EF4-FFF2-40B4-BE49-F238E27FC236}">
                <a16:creationId xmlns:a16="http://schemas.microsoft.com/office/drawing/2014/main" id="{7C97DCA7-7400-433A-5446-2BE8207E44BF}"/>
              </a:ext>
            </a:extLst>
          </p:cNvPr>
          <p:cNvPicPr>
            <a:picLocks noChangeAspect="1"/>
          </p:cNvPicPr>
          <p:nvPr>
            <p:custDataLst>
              <p:tags r:id="rId2"/>
            </p:custDataLst>
          </p:nvPr>
        </p:nvPicPr>
        <p:blipFill>
          <a:blip r:embed="rId8">
            <a:extLst>
              <a:ext uri="{28A0092B-C50C-407E-A947-70E740481C1C}">
                <a14:useLocalDpi xmlns:a14="http://schemas.microsoft.com/office/drawing/2010/main" val="0"/>
              </a:ext>
            </a:extLst>
          </a:blip>
          <a:stretch>
            <a:fillRect/>
          </a:stretch>
        </p:blipFill>
        <p:spPr>
          <a:xfrm>
            <a:off x="366886" y="966836"/>
            <a:ext cx="1003268" cy="213035"/>
          </a:xfrm>
          <a:prstGeom prst="rect">
            <a:avLst/>
          </a:prstGeom>
        </p:spPr>
      </p:pic>
      <p:pic>
        <p:nvPicPr>
          <p:cNvPr id="22" name="圖片 21" descr="\documentclass{article}&#10;\usepackage{amsmath, xcolor,bm,amssymb}&#10;\pagestyle{empty}&#10;\begin{document}&#10;&#10;Assume \( \mathbf{H_{\mathrm{payload}}} \in \mathbb{F}_2^{r_1 \times c_1} \) as the payload parity-check matrix,  &#10;and \( \mathbf{H_{\mathrm{extra}}} \in \mathbb{F}_2^{r_2 \times c_2} \) as the extra parity-check matrix.&#10;&#10;Let&#10;\[&#10;  d_{\min}(\mathbf{H_{\mathrm{payload}}})=M,\quad&#10;  d_{\min}(\mathbf{H_{\mathrm{payload}}})=N,&#10;\]&#10;&#10;To determine the minimum distance of \( \mathbf{H_{\mathrm{origin}}} \) using the definition that it corresponds to the smallest number of columns whose vector sum is zero. There are two distinct possibilities:&#10;&#10;\end{document}" title="IguanaTex Bitmap Display">
            <a:extLst>
              <a:ext uri="{FF2B5EF4-FFF2-40B4-BE49-F238E27FC236}">
                <a16:creationId xmlns:a16="http://schemas.microsoft.com/office/drawing/2014/main" id="{EB80CC3F-C8E5-08C4-584B-4687EC9DC950}"/>
              </a:ext>
            </a:extLst>
          </p:cNvPr>
          <p:cNvPicPr>
            <a:picLocks noChangeAspect="1"/>
          </p:cNvPicPr>
          <p:nvPr>
            <p:custDataLst>
              <p:tags r:id="rId3"/>
            </p:custDataLst>
          </p:nvPr>
        </p:nvPicPr>
        <p:blipFill>
          <a:blip r:embed="rId9">
            <a:extLst>
              <a:ext uri="{28A0092B-C50C-407E-A947-70E740481C1C}">
                <a14:useLocalDpi xmlns:a14="http://schemas.microsoft.com/office/drawing/2010/main" val="0"/>
              </a:ext>
            </a:extLst>
          </a:blip>
          <a:stretch>
            <a:fillRect/>
          </a:stretch>
        </p:blipFill>
        <p:spPr>
          <a:xfrm>
            <a:off x="867148" y="2594476"/>
            <a:ext cx="7844571" cy="2003657"/>
          </a:xfrm>
          <a:prstGeom prst="rect">
            <a:avLst/>
          </a:prstGeom>
        </p:spPr>
      </p:pic>
      <p:pic>
        <p:nvPicPr>
          <p:cNvPr id="24" name="圖片 23" descr="\documentclass{article}&#10;\usepackage{amsmath, xcolor,bm}&#10;\pagestyle{empty}&#10;\begin{document}&#10;&#10;\begin{itemize}&#10;  \item First, the zero-sum condition may be satisfied by a set of \( M \) columns from the \( \mathbf{H_{\mathrm{payload}}} \) portion.&#10;  &#10;    \item Second, the zero-sum condition may also arise from a set of columns originating from the \( \mathbf{H_{\mathrm{extra}}} \) portion.&#10;&#10;\end{itemize}&#10;&#10;\end{document}" title="IguanaTex Bitmap Display">
            <a:extLst>
              <a:ext uri="{FF2B5EF4-FFF2-40B4-BE49-F238E27FC236}">
                <a16:creationId xmlns:a16="http://schemas.microsoft.com/office/drawing/2014/main" id="{BD7FA4BC-1791-1C97-3783-8FCB3F382814}"/>
              </a:ext>
            </a:extLst>
          </p:cNvPr>
          <p:cNvPicPr>
            <a:picLocks noChangeAspect="1"/>
          </p:cNvPicPr>
          <p:nvPr>
            <p:custDataLst>
              <p:tags r:id="rId4"/>
            </p:custDataLst>
          </p:nvPr>
        </p:nvPicPr>
        <p:blipFill>
          <a:blip r:embed="rId10">
            <a:extLst>
              <a:ext uri="{28A0092B-C50C-407E-A947-70E740481C1C}">
                <a14:useLocalDpi xmlns:a14="http://schemas.microsoft.com/office/drawing/2010/main" val="0"/>
              </a:ext>
            </a:extLst>
          </a:blip>
          <a:stretch>
            <a:fillRect/>
          </a:stretch>
        </p:blipFill>
        <p:spPr>
          <a:xfrm>
            <a:off x="1041319" y="4958735"/>
            <a:ext cx="7496228" cy="1208228"/>
          </a:xfrm>
          <a:prstGeom prst="rect">
            <a:avLst/>
          </a:prstGeom>
        </p:spPr>
      </p:pic>
    </p:spTree>
    <p:extLst>
      <p:ext uri="{BB962C8B-B14F-4D97-AF65-F5344CB8AC3E}">
        <p14:creationId xmlns:p14="http://schemas.microsoft.com/office/powerpoint/2010/main" val="2450982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09082F-5196-3C39-A009-522BEB913CFC}"/>
            </a:ext>
          </a:extLst>
        </p:cNvPr>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6C095015-B1F7-331B-7454-C87EB1CB3BBE}"/>
              </a:ext>
            </a:extLst>
          </p:cNvPr>
          <p:cNvSpPr>
            <a:spLocks noGrp="1"/>
          </p:cNvSpPr>
          <p:nvPr>
            <p:ph type="sldNum" sz="quarter" idx="10"/>
          </p:nvPr>
        </p:nvSpPr>
        <p:spPr/>
        <p:txBody>
          <a:bodyPr/>
          <a:lstStyle/>
          <a:p>
            <a:fld id="{280088F6-7C6C-4B38-8F53-C0D87CD1D86B}" type="slidenum">
              <a:rPr lang="zh-TW" altLang="en-US" smtClean="0"/>
              <a:pPr/>
              <a:t>25</a:t>
            </a:fld>
            <a:endParaRPr lang="zh-TW" altLang="en-US" dirty="0"/>
          </a:p>
        </p:txBody>
      </p:sp>
      <p:sp>
        <p:nvSpPr>
          <p:cNvPr id="3" name="文字方塊 2">
            <a:extLst>
              <a:ext uri="{FF2B5EF4-FFF2-40B4-BE49-F238E27FC236}">
                <a16:creationId xmlns:a16="http://schemas.microsoft.com/office/drawing/2014/main" id="{C5559E7F-01C7-CA1F-A321-B0510207EBF1}"/>
              </a:ext>
            </a:extLst>
          </p:cNvPr>
          <p:cNvSpPr txBox="1"/>
          <p:nvPr/>
        </p:nvSpPr>
        <p:spPr>
          <a:xfrm>
            <a:off x="0" y="0"/>
            <a:ext cx="10643191" cy="584775"/>
          </a:xfrm>
          <a:prstGeom prst="rect">
            <a:avLst/>
          </a:prstGeom>
          <a:noFill/>
        </p:spPr>
        <p:txBody>
          <a:bodyPr wrap="square">
            <a:spAutoFit/>
          </a:bodyPr>
          <a:lstStyle/>
          <a:p>
            <a:r>
              <a:rPr lang="en-US" altLang="zh-TW" sz="3200" b="1" dirty="0">
                <a:solidFill>
                  <a:schemeClr val="bg1"/>
                </a:solidFill>
                <a:latin typeface="Times New Roman" panose="02020603050405020304" pitchFamily="18" charset="0"/>
                <a:cs typeface="Times New Roman" panose="02020603050405020304" pitchFamily="18" charset="0"/>
              </a:rPr>
              <a:t>Origin Structure – minimum distance</a:t>
            </a:r>
            <a:endParaRPr lang="zh-TW" altLang="en-US" sz="3200" b="1" dirty="0">
              <a:solidFill>
                <a:schemeClr val="bg1"/>
              </a:solidFill>
              <a:latin typeface="Times New Roman" panose="02020603050405020304" pitchFamily="18" charset="0"/>
              <a:cs typeface="Times New Roman" panose="02020603050405020304" pitchFamily="18" charset="0"/>
            </a:endParaRPr>
          </a:p>
        </p:txBody>
      </p:sp>
      <p:pic>
        <p:nvPicPr>
          <p:cNvPr id="7" name="圖片 6" descr="\documentclass{article}&#10;\usepackage{amsmath,amssymb, xcolor,bm}&#10;\pagestyle{empty}&#10;\begin{document}&#10;&#10;\subsubsection*{Case 1: Zero‐sum Condition from the \(\mathbf{H_{\mathrm{payload}}}\) Block}&#10;&#10;Define the set of weight-\(M\) codewords of \(\mathbf{H_{\mathrm{payload}}}\) by&#10;\[&#10;  \mathcal{C}_{\mathrm{payload}}&#10;  = \bigl\{\,\vec{c}\in\{0,1\}^{c_1}\;\big|\;&#10;      \vec{c}\,\mathbf{H_{\mathrm{payload}}^T} = \vec{0},\;\mathrm{wt}(\vec{c})=M&#10;  \bigr\},&#10;\]&#10;where \(\mathrm{wt}(\vec{c})\) is the number of ones in binary vector \(\vec{c}\).  Next, let&#10;\[&#10;  S = \bigl\{\,j\in\{1,2,\dots,c_1\}\;\big|\;&#10;      \exists\,\vec{c}\in\mathcal{C}_{\mathrm{payload}}:\;c_j=1&#10;  \bigr\},&#10;\]&#10;i.e.\ the set of column indices in which some weight-\(M\) payload codeword has a 1.&#10;&#10;Define &#10;\[&#10;  \mathcal{P}&#10;  = \bigl\{\,j : \text{column }j\text{ of }\mathbf{M_{\mathrm{puncpos}}}\text{ has degree 1}\bigr\},&#10;\]&#10;and set \(k = \lvert S \cap \mathcal{P}\rvert\).&#10;&#10;&#10;&#10;\end{document}" title="IguanaTex Bitmap Display">
            <a:extLst>
              <a:ext uri="{FF2B5EF4-FFF2-40B4-BE49-F238E27FC236}">
                <a16:creationId xmlns:a16="http://schemas.microsoft.com/office/drawing/2014/main" id="{9B80AEDE-64BA-52E9-3C7A-19CB07AB130A}"/>
              </a:ext>
            </a:extLst>
          </p:cNvPr>
          <p:cNvPicPr>
            <a:picLocks noChangeAspect="1"/>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406400" y="1055328"/>
            <a:ext cx="7850058" cy="3894857"/>
          </a:xfrm>
          <a:prstGeom prst="rect">
            <a:avLst/>
          </a:prstGeom>
        </p:spPr>
      </p:pic>
    </p:spTree>
    <p:extLst>
      <p:ext uri="{BB962C8B-B14F-4D97-AF65-F5344CB8AC3E}">
        <p14:creationId xmlns:p14="http://schemas.microsoft.com/office/powerpoint/2010/main" val="22219526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16013117-5B9D-922D-4541-D21B350628AC}"/>
              </a:ext>
            </a:extLst>
          </p:cNvPr>
          <p:cNvSpPr>
            <a:spLocks noGrp="1"/>
          </p:cNvSpPr>
          <p:nvPr>
            <p:ph type="sldNum" sz="quarter" idx="10"/>
          </p:nvPr>
        </p:nvSpPr>
        <p:spPr/>
        <p:txBody>
          <a:bodyPr/>
          <a:lstStyle/>
          <a:p>
            <a:fld id="{280088F6-7C6C-4B38-8F53-C0D87CD1D86B}" type="slidenum">
              <a:rPr lang="zh-TW" altLang="en-US" smtClean="0"/>
              <a:pPr/>
              <a:t>26</a:t>
            </a:fld>
            <a:endParaRPr lang="zh-TW" altLang="en-US" dirty="0"/>
          </a:p>
        </p:txBody>
      </p:sp>
      <p:pic>
        <p:nvPicPr>
          <p:cNvPr id="4" name="圖片 3" descr="\documentclass{article}&#10;\usepackage{amsmath,amssymb, xcolor,bm}&#10;\pagestyle{empty}&#10;\begin{document}&#10;&#10;Observe that in \(\mathbf{H_{\mathrm{origin}}}\) these columns appear in the sub-block&#10;\[&#10;  \begin{pmatrix}&#10;    \mathbf{H_{\mathrm{payload}}} &amp;\mathbf{O_{{r_1}\times{c_2}}} \\&#10;    \mathbf{M_{\mathrm{puncpos}}} &amp; \mathbf{I_{c_2}}&#10;  \end{pmatrix},&#10;\]&#10;where \(\mathbf{M_{\mathrm{puncpos}}}\in\mathbb{F}_2^{c_2\times c_1}\) has every row of degree 1 and every column of degree at most 1, and \(\mathbf{I_{c_2}}\) is the \(c_2\times c_2\) identity matrix.&#10;&#10;Selecting any \(j\in S\) from the payload block flips the \(j\)-th row of the lower identity block from 0 to 1. If \(j\in\mathcal{P}\), then to restore that row’s sum to zero we must additionally select column \(j\) of the identity block.&#10;&#10;Since each flipped row can only be canceled by its matching puncture column, any weight-\(M\) payload configuration requires&#10;\[&#10;  M + k&#10;\]&#10;total columns to achieve a zero-sum in this subblock.  Hence&#10;\[&#10;  d_{\min}^{(1)} = M + k.&#10;\]&#10;&#10;&#10;\end{document}" title="IguanaTex Bitmap Display">
            <a:extLst>
              <a:ext uri="{FF2B5EF4-FFF2-40B4-BE49-F238E27FC236}">
                <a16:creationId xmlns:a16="http://schemas.microsoft.com/office/drawing/2014/main" id="{B3DD1795-1E84-B86C-2DDE-2B42AA30E2C3}"/>
              </a:ext>
            </a:extLst>
          </p:cNvPr>
          <p:cNvPicPr>
            <a:picLocks noChangeAspect="1"/>
          </p:cNvPicPr>
          <p:nvPr>
            <p:custDataLst>
              <p:tags r:id="rId1"/>
            </p:custDataLst>
          </p:nvPr>
        </p:nvPicPr>
        <p:blipFill>
          <a:blip r:embed="rId3">
            <a:extLst>
              <a:ext uri="{28A0092B-C50C-407E-A947-70E740481C1C}">
                <a14:useLocalDpi xmlns:a14="http://schemas.microsoft.com/office/drawing/2010/main" val="0"/>
              </a:ext>
            </a:extLst>
          </a:blip>
          <a:stretch>
            <a:fillRect/>
          </a:stretch>
        </p:blipFill>
        <p:spPr>
          <a:xfrm>
            <a:off x="416232" y="1256647"/>
            <a:ext cx="7845942" cy="4679314"/>
          </a:xfrm>
          <a:prstGeom prst="rect">
            <a:avLst/>
          </a:prstGeom>
        </p:spPr>
      </p:pic>
      <p:sp>
        <p:nvSpPr>
          <p:cNvPr id="5" name="文字方塊 4">
            <a:extLst>
              <a:ext uri="{FF2B5EF4-FFF2-40B4-BE49-F238E27FC236}">
                <a16:creationId xmlns:a16="http://schemas.microsoft.com/office/drawing/2014/main" id="{2A78293B-39EA-FD67-5FAC-F3A202430588}"/>
              </a:ext>
            </a:extLst>
          </p:cNvPr>
          <p:cNvSpPr txBox="1"/>
          <p:nvPr/>
        </p:nvSpPr>
        <p:spPr>
          <a:xfrm>
            <a:off x="0" y="0"/>
            <a:ext cx="10643191" cy="584775"/>
          </a:xfrm>
          <a:prstGeom prst="rect">
            <a:avLst/>
          </a:prstGeom>
          <a:noFill/>
        </p:spPr>
        <p:txBody>
          <a:bodyPr wrap="square">
            <a:spAutoFit/>
          </a:bodyPr>
          <a:lstStyle/>
          <a:p>
            <a:r>
              <a:rPr lang="en-US" altLang="zh-TW" sz="3200" b="1" dirty="0">
                <a:solidFill>
                  <a:schemeClr val="bg1"/>
                </a:solidFill>
                <a:latin typeface="Times New Roman" panose="02020603050405020304" pitchFamily="18" charset="0"/>
                <a:cs typeface="Times New Roman" panose="02020603050405020304" pitchFamily="18" charset="0"/>
              </a:rPr>
              <a:t>Origin Structure – minimum distance</a:t>
            </a:r>
            <a:endParaRPr lang="zh-TW" altLang="en-US" sz="3200" b="1"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624781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861D6352-B9FB-BAAF-5E1B-F3AB9F988702}"/>
              </a:ext>
            </a:extLst>
          </p:cNvPr>
          <p:cNvSpPr>
            <a:spLocks noGrp="1"/>
          </p:cNvSpPr>
          <p:nvPr>
            <p:ph type="sldNum" sz="quarter" idx="10"/>
          </p:nvPr>
        </p:nvSpPr>
        <p:spPr/>
        <p:txBody>
          <a:bodyPr/>
          <a:lstStyle/>
          <a:p>
            <a:fld id="{280088F6-7C6C-4B38-8F53-C0D87CD1D86B}" type="slidenum">
              <a:rPr lang="zh-TW" altLang="en-US" smtClean="0"/>
              <a:pPr/>
              <a:t>27</a:t>
            </a:fld>
            <a:endParaRPr lang="zh-TW" altLang="en-US" dirty="0"/>
          </a:p>
        </p:txBody>
      </p:sp>
      <p:pic>
        <p:nvPicPr>
          <p:cNvPr id="6" name="圖片 5" descr="\documentclass{article}&#10;\usepackage{amsmath, xcolor,bm,amssymb}&#10;\pagestyle{empty}&#10;\begin{document}&#10;&#10;\subsubsection*{Case 2: Zero-sum Condition from the \(\mathbf{H_{\mathrm{extra}}}\) Block}&#10;&#10;Define the set of weight-\(N\) codewords of \(\mathbf{H_{\mathrm{extra}}}\) by&#10;\[&#10;  \mathcal{C}_{\mathrm{extra}}&#10;  = \bigl\{\,\vec{c}\in\{0,1\}^{c_2}\;\big|\;&#10;      \vec{c} \ \mathbf{H^{T}_{\mathrm{extra}}}\ = \vec{0},\quad \mathrm{wt}(\vec{c})=N&#10;  \bigr\},&#10;\]&#10;where \(\mathrm{wt}(\vec{c})\) is the number of ones in the binary vector \(\vec{c}\).  &#10;Next, let&#10;\[&#10;  T = \bigl\{\,j\in\{1,2,\dots,c_2\}\;\big|\;&#10;       \exists\,\vec{c}\in\mathcal{C}_{\mathrm{extra}}:\;c_j=1&#10;  \bigr\},&#10;\]&#10;i.e.\ the set of column indices in which some weight-\(N\) codeword has a 1.&#10;&#10;Observe that in \(\mathbf{H_{\mathrm{origin}}}\) these columns appear in the block&#10;\[&#10;  \begin{pmatrix}&#10;    \mathbf{H_{\mathrm{extra}}} &amp; \mathbf{O_{{r_2}\times{c_2}}} \\&#10;    \mathbf{I_{c_2}}            &amp; \mathbf{I_{c_2}}&#10;  \end{pmatrix},&#10;\]&#10;where \(\mathbf{I_{c_2}}\) is the \(c_2\times c_2\) identity matrix.&#10;&#10;&#10;\end{document}" title="IguanaTex Bitmap Display">
            <a:extLst>
              <a:ext uri="{FF2B5EF4-FFF2-40B4-BE49-F238E27FC236}">
                <a16:creationId xmlns:a16="http://schemas.microsoft.com/office/drawing/2014/main" id="{9C397EF5-B259-4FF2-E014-DD187CE6CFC6}"/>
              </a:ext>
            </a:extLst>
          </p:cNvPr>
          <p:cNvPicPr>
            <a:picLocks noChangeAspect="1"/>
          </p:cNvPicPr>
          <p:nvPr>
            <p:custDataLst>
              <p:tags r:id="rId1"/>
            </p:custDataLst>
          </p:nvPr>
        </p:nvPicPr>
        <p:blipFill>
          <a:blip r:embed="rId3">
            <a:extLst>
              <a:ext uri="{28A0092B-C50C-407E-A947-70E740481C1C}">
                <a14:useLocalDpi xmlns:a14="http://schemas.microsoft.com/office/drawing/2010/main" val="0"/>
              </a:ext>
            </a:extLst>
          </a:blip>
          <a:stretch>
            <a:fillRect/>
          </a:stretch>
        </p:blipFill>
        <p:spPr>
          <a:xfrm>
            <a:off x="367070" y="1074994"/>
            <a:ext cx="7172572" cy="4182858"/>
          </a:xfrm>
          <a:prstGeom prst="rect">
            <a:avLst/>
          </a:prstGeom>
        </p:spPr>
      </p:pic>
      <p:sp>
        <p:nvSpPr>
          <p:cNvPr id="7" name="文字方塊 6">
            <a:extLst>
              <a:ext uri="{FF2B5EF4-FFF2-40B4-BE49-F238E27FC236}">
                <a16:creationId xmlns:a16="http://schemas.microsoft.com/office/drawing/2014/main" id="{4C8E7387-E4E4-321E-746C-3F89EA35EEFA}"/>
              </a:ext>
            </a:extLst>
          </p:cNvPr>
          <p:cNvSpPr txBox="1"/>
          <p:nvPr/>
        </p:nvSpPr>
        <p:spPr>
          <a:xfrm>
            <a:off x="0" y="0"/>
            <a:ext cx="10643191" cy="584775"/>
          </a:xfrm>
          <a:prstGeom prst="rect">
            <a:avLst/>
          </a:prstGeom>
          <a:noFill/>
        </p:spPr>
        <p:txBody>
          <a:bodyPr wrap="square">
            <a:spAutoFit/>
          </a:bodyPr>
          <a:lstStyle/>
          <a:p>
            <a:r>
              <a:rPr lang="en-US" altLang="zh-TW" sz="3200" b="1" dirty="0">
                <a:solidFill>
                  <a:schemeClr val="bg1"/>
                </a:solidFill>
                <a:latin typeface="Times New Roman" panose="02020603050405020304" pitchFamily="18" charset="0"/>
                <a:cs typeface="Times New Roman" panose="02020603050405020304" pitchFamily="18" charset="0"/>
              </a:rPr>
              <a:t>Origin Structure – minimum distance</a:t>
            </a:r>
            <a:endParaRPr lang="zh-TW" altLang="en-US" sz="3200" b="1"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965305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67CD7AA1-7714-E683-E0A3-3865564280C3}"/>
              </a:ext>
            </a:extLst>
          </p:cNvPr>
          <p:cNvSpPr>
            <a:spLocks noGrp="1"/>
          </p:cNvSpPr>
          <p:nvPr>
            <p:ph type="sldNum" sz="quarter" idx="10"/>
          </p:nvPr>
        </p:nvSpPr>
        <p:spPr/>
        <p:txBody>
          <a:bodyPr/>
          <a:lstStyle/>
          <a:p>
            <a:fld id="{280088F6-7C6C-4B38-8F53-C0D87CD1D86B}" type="slidenum">
              <a:rPr lang="zh-TW" altLang="en-US" smtClean="0"/>
              <a:pPr/>
              <a:t>28</a:t>
            </a:fld>
            <a:endParaRPr lang="zh-TW" altLang="en-US" dirty="0"/>
          </a:p>
        </p:txBody>
      </p:sp>
      <p:pic>
        <p:nvPicPr>
          <p:cNvPr id="4" name="圖片 3" descr="\documentclass{article}&#10;\usepackage{amsmath, xcolor,bm,amssymb}&#10;\pagestyle{empty}&#10;\begin{document}&#10;&#10;Selecting any column \(j\in T\) from the \(\mathbf{H_{\mathrm{extra}}}\) portion  &#10;  flips the \(j\)-th row of the lower identity block from 0 to 1.  &#10;To restore that col-sum to zero, we must also select the corresponding column \(j\) from the right-hand identity block.  &#10;Since each identity row has degree 1 and they are independent, no combination of other columns can cancel it that each flipped row demands its own matching identity column.&#10;&#10;Therefore, for each weight-\(N\) codeword one must pick its \(N\) columns plus \(N\) additional identity columns, for a total of \(2N\).  Hence in this case&#10;\[&#10;  d_{\min}^{(2)} = 2N.&#10;\]&#10;Since the minimum distance may arise from either of the two cases discussed above,  &#10;we conclude that the overall minimum distance must be at least the smaller of the two.  &#10;Hence,&#10;\[&#10;d_{\min}(\mathbf{H_{\mathrm{origin}}}) \geq \min(M + k,\ 2N) = \min(d^{(1)}_{min},d^{(2)}_{min}). &#10;\]&#10;&#10;&#10;\end{document}" title="IguanaTex Bitmap Display">
            <a:extLst>
              <a:ext uri="{FF2B5EF4-FFF2-40B4-BE49-F238E27FC236}">
                <a16:creationId xmlns:a16="http://schemas.microsoft.com/office/drawing/2014/main" id="{B6E4F1A6-D357-C38E-C8E2-329C47B8703F}"/>
              </a:ext>
            </a:extLst>
          </p:cNvPr>
          <p:cNvPicPr>
            <a:picLocks noChangeAspect="1"/>
          </p:cNvPicPr>
          <p:nvPr>
            <p:custDataLst>
              <p:tags r:id="rId1"/>
            </p:custDataLst>
          </p:nvPr>
        </p:nvPicPr>
        <p:blipFill>
          <a:blip r:embed="rId3">
            <a:extLst>
              <a:ext uri="{28A0092B-C50C-407E-A947-70E740481C1C}">
                <a14:useLocalDpi xmlns:a14="http://schemas.microsoft.com/office/drawing/2010/main" val="0"/>
              </a:ext>
            </a:extLst>
          </a:blip>
          <a:stretch>
            <a:fillRect/>
          </a:stretch>
        </p:blipFill>
        <p:spPr>
          <a:xfrm>
            <a:off x="426064" y="1045497"/>
            <a:ext cx="7861028" cy="4251428"/>
          </a:xfrm>
          <a:prstGeom prst="rect">
            <a:avLst/>
          </a:prstGeom>
        </p:spPr>
      </p:pic>
      <p:sp>
        <p:nvSpPr>
          <p:cNvPr id="5" name="文字方塊 4">
            <a:extLst>
              <a:ext uri="{FF2B5EF4-FFF2-40B4-BE49-F238E27FC236}">
                <a16:creationId xmlns:a16="http://schemas.microsoft.com/office/drawing/2014/main" id="{004863C7-1AFF-DB96-45FA-1E1D8D0690AB}"/>
              </a:ext>
            </a:extLst>
          </p:cNvPr>
          <p:cNvSpPr txBox="1"/>
          <p:nvPr/>
        </p:nvSpPr>
        <p:spPr>
          <a:xfrm>
            <a:off x="0" y="0"/>
            <a:ext cx="10643191" cy="584775"/>
          </a:xfrm>
          <a:prstGeom prst="rect">
            <a:avLst/>
          </a:prstGeom>
          <a:noFill/>
        </p:spPr>
        <p:txBody>
          <a:bodyPr wrap="square">
            <a:spAutoFit/>
          </a:bodyPr>
          <a:lstStyle/>
          <a:p>
            <a:r>
              <a:rPr lang="en-US" altLang="zh-TW" sz="3200" b="1" dirty="0">
                <a:solidFill>
                  <a:schemeClr val="bg1"/>
                </a:solidFill>
                <a:latin typeface="Times New Roman" panose="02020603050405020304" pitchFamily="18" charset="0"/>
                <a:cs typeface="Times New Roman" panose="02020603050405020304" pitchFamily="18" charset="0"/>
              </a:rPr>
              <a:t>Origin Structure – minimum distance</a:t>
            </a:r>
            <a:endParaRPr lang="zh-TW" altLang="en-US" sz="3200" b="1"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090175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4514E95C-02D3-A5C1-B745-537048841073}"/>
              </a:ext>
            </a:extLst>
          </p:cNvPr>
          <p:cNvSpPr>
            <a:spLocks noGrp="1"/>
          </p:cNvSpPr>
          <p:nvPr>
            <p:ph type="sldNum" sz="quarter" idx="10"/>
          </p:nvPr>
        </p:nvSpPr>
        <p:spPr/>
        <p:txBody>
          <a:bodyPr/>
          <a:lstStyle/>
          <a:p>
            <a:fld id="{280088F6-7C6C-4B38-8F53-C0D87CD1D86B}" type="slidenum">
              <a:rPr lang="zh-TW" altLang="en-US" smtClean="0"/>
              <a:pPr/>
              <a:t>29</a:t>
            </a:fld>
            <a:endParaRPr lang="zh-TW" altLang="en-US" dirty="0"/>
          </a:p>
        </p:txBody>
      </p:sp>
      <p:sp>
        <p:nvSpPr>
          <p:cNvPr id="9" name="文字方塊 8">
            <a:extLst>
              <a:ext uri="{FF2B5EF4-FFF2-40B4-BE49-F238E27FC236}">
                <a16:creationId xmlns:a16="http://schemas.microsoft.com/office/drawing/2014/main" id="{EBC13438-18E4-0F4C-61EA-D73BB9B95193}"/>
              </a:ext>
            </a:extLst>
          </p:cNvPr>
          <p:cNvSpPr txBox="1"/>
          <p:nvPr/>
        </p:nvSpPr>
        <p:spPr>
          <a:xfrm>
            <a:off x="0" y="0"/>
            <a:ext cx="10643191" cy="584775"/>
          </a:xfrm>
          <a:prstGeom prst="rect">
            <a:avLst/>
          </a:prstGeom>
          <a:noFill/>
        </p:spPr>
        <p:txBody>
          <a:bodyPr wrap="square">
            <a:spAutoFit/>
          </a:bodyPr>
          <a:lstStyle/>
          <a:p>
            <a:r>
              <a:rPr lang="en-US" altLang="zh-TW" sz="3200" b="1" dirty="0">
                <a:solidFill>
                  <a:schemeClr val="bg1"/>
                </a:solidFill>
                <a:latin typeface="Times New Roman" panose="02020603050405020304" pitchFamily="18" charset="0"/>
                <a:cs typeface="Times New Roman" panose="02020603050405020304" pitchFamily="18" charset="0"/>
              </a:rPr>
              <a:t>Origin Structure – Observation</a:t>
            </a:r>
            <a:endParaRPr lang="zh-TW" altLang="en-US" sz="3200" b="1" dirty="0">
              <a:solidFill>
                <a:schemeClr val="bg1"/>
              </a:solidFill>
              <a:latin typeface="Times New Roman" panose="02020603050405020304" pitchFamily="18" charset="0"/>
              <a:cs typeface="Times New Roman" panose="02020603050405020304" pitchFamily="18" charset="0"/>
            </a:endParaRPr>
          </a:p>
        </p:txBody>
      </p:sp>
      <p:pic>
        <p:nvPicPr>
          <p:cNvPr id="6" name="圖片 5" descr="\documentclass{article}&#10;\usepackage{amsmath}&#10;&#10;\usepackage[dvipsnames]{xcolor}&#10;\pagestyle{empty}&#10;\begin{document}&#10;\begin{itemize}&#10;  \item Merging the Tanner graph allows Extra and Payload to be decoded at the same time, and the payload's performance is barely affected.&#10;  &#10;&#10;  \item This method of combining Tanner graphs allows Payload and Extra to be decoded in parallel.&#10;&#10;&#10;\end{itemize}&#10;\end{document}&#10;&#10;&#10;&#10;&#10;&#10;&#10;&#10;&#10;" title="IguanaTex Bitmap Display">
            <a:extLst>
              <a:ext uri="{FF2B5EF4-FFF2-40B4-BE49-F238E27FC236}">
                <a16:creationId xmlns:a16="http://schemas.microsoft.com/office/drawing/2014/main" id="{86DD413C-8557-1ADD-A460-AE66B720998B}"/>
              </a:ext>
            </a:extLst>
          </p:cNvPr>
          <p:cNvPicPr>
            <a:picLocks noChangeAspect="1"/>
          </p:cNvPicPr>
          <p:nvPr>
            <p:custDataLst>
              <p:tags r:id="rId1"/>
            </p:custDataLst>
          </p:nvPr>
        </p:nvPicPr>
        <p:blipFill>
          <a:blip r:embed="rId3">
            <a:extLst>
              <a:ext uri="{28A0092B-C50C-407E-A947-70E740481C1C}">
                <a14:useLocalDpi xmlns:a14="http://schemas.microsoft.com/office/drawing/2010/main" val="0"/>
              </a:ext>
            </a:extLst>
          </a:blip>
          <a:stretch>
            <a:fillRect/>
          </a:stretch>
        </p:blipFill>
        <p:spPr>
          <a:xfrm>
            <a:off x="380727" y="1143366"/>
            <a:ext cx="8486348" cy="1361850"/>
          </a:xfrm>
          <a:prstGeom prst="rect">
            <a:avLst/>
          </a:prstGeom>
        </p:spPr>
      </p:pic>
    </p:spTree>
    <p:extLst>
      <p:ext uri="{BB962C8B-B14F-4D97-AF65-F5344CB8AC3E}">
        <p14:creationId xmlns:p14="http://schemas.microsoft.com/office/powerpoint/2010/main" val="4741105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F079D5AF-E380-8C44-95BE-51B0303EE76D}"/>
              </a:ext>
            </a:extLst>
          </p:cNvPr>
          <p:cNvSpPr>
            <a:spLocks noGrp="1"/>
          </p:cNvSpPr>
          <p:nvPr>
            <p:ph type="sldNum" sz="quarter" idx="10"/>
          </p:nvPr>
        </p:nvSpPr>
        <p:spPr/>
        <p:txBody>
          <a:bodyPr/>
          <a:lstStyle/>
          <a:p>
            <a:fld id="{280088F6-7C6C-4B38-8F53-C0D87CD1D86B}" type="slidenum">
              <a:rPr lang="zh-TW" altLang="en-US" smtClean="0"/>
              <a:pPr/>
              <a:t>3</a:t>
            </a:fld>
            <a:endParaRPr lang="zh-TW" altLang="en-US" dirty="0"/>
          </a:p>
        </p:txBody>
      </p:sp>
      <p:sp>
        <p:nvSpPr>
          <p:cNvPr id="3" name="文字方塊 2">
            <a:extLst>
              <a:ext uri="{FF2B5EF4-FFF2-40B4-BE49-F238E27FC236}">
                <a16:creationId xmlns:a16="http://schemas.microsoft.com/office/drawing/2014/main" id="{38A23C25-405D-BCCE-8BCE-5C2268B63A51}"/>
              </a:ext>
            </a:extLst>
          </p:cNvPr>
          <p:cNvSpPr txBox="1"/>
          <p:nvPr/>
        </p:nvSpPr>
        <p:spPr>
          <a:xfrm>
            <a:off x="0" y="0"/>
            <a:ext cx="7800109" cy="584775"/>
          </a:xfrm>
          <a:prstGeom prst="rect">
            <a:avLst/>
          </a:prstGeom>
          <a:noFill/>
        </p:spPr>
        <p:txBody>
          <a:bodyPr wrap="square">
            <a:spAutoFit/>
          </a:bodyPr>
          <a:lstStyle/>
          <a:p>
            <a:r>
              <a:rPr lang="en-US" altLang="zh-TW" sz="3200" b="1" dirty="0">
                <a:solidFill>
                  <a:schemeClr val="bg1"/>
                </a:solidFill>
                <a:latin typeface="Times New Roman" panose="02020603050405020304" pitchFamily="18" charset="0"/>
                <a:cs typeface="Times New Roman" panose="02020603050405020304" pitchFamily="18" charset="0"/>
              </a:rPr>
              <a:t>Introduction</a:t>
            </a:r>
            <a:endParaRPr lang="zh-TW" altLang="en-US" sz="3200" b="1" dirty="0">
              <a:solidFill>
                <a:schemeClr val="bg1"/>
              </a:solidFill>
              <a:latin typeface="Times New Roman" panose="02020603050405020304" pitchFamily="18" charset="0"/>
              <a:cs typeface="Times New Roman" panose="02020603050405020304" pitchFamily="18" charset="0"/>
            </a:endParaRPr>
          </a:p>
        </p:txBody>
      </p:sp>
      <p:pic>
        <p:nvPicPr>
          <p:cNvPr id="10" name="圖片 9" descr="\documentclass{article}&#10;\usepackage{amsmath}&#10;&#10;\usepackage[dvipsnames]{xcolor}&#10;\pagestyle{empty}&#10;\begin{document}&#10;\begin{itemize}&#10;  \item In many communication systems, alongside the primary payload data, a small number of supplementary bits (e.g., device-ID fields or HARQ ACK/NACK flags) must also be transmitted. Traditionally, these extra bits are encoded and sent separately to meet their unique reliability and timing requirements, but at the cost of additional bandwidth and power. The recently proposed Partial-Superposition Incremental-Redundancy HARQ (PS-IR-HARQ) scheme[6] overcomes this overhead by partially superimposing previous code-block information onto the first HARQ retransmission—embedding both payload and control bits without any extra spectral or power resources, thereby boosting throughput and reliability simultaneously.&#10;&#10;&#10;&#10;&#10;&#10;&#10;&#10;&#10;&#10; \item This separation is either because the receiver is only interested in the additional bits or because the reliability requirement of the additional bits is higher. One main drawback of the separated transmission paradigm is that it will require additional bandwidth and power.&#10;&#10;\end{itemize}&#10;\end{document}&#10;&#10;&#10;&#10;&#10;&#10;&#10;&#10;&#10;" title="IguanaTex Bitmap Display">
            <a:extLst>
              <a:ext uri="{FF2B5EF4-FFF2-40B4-BE49-F238E27FC236}">
                <a16:creationId xmlns:a16="http://schemas.microsoft.com/office/drawing/2014/main" id="{7D813E82-43EC-DE18-D29D-F295BA4B84E3}"/>
              </a:ext>
            </a:extLst>
          </p:cNvPr>
          <p:cNvPicPr>
            <a:picLocks noChangeAspect="1"/>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489838" y="1241174"/>
            <a:ext cx="8486355" cy="4764155"/>
          </a:xfrm>
          <a:prstGeom prst="rect">
            <a:avLst/>
          </a:prstGeom>
        </p:spPr>
      </p:pic>
    </p:spTree>
    <p:extLst>
      <p:ext uri="{BB962C8B-B14F-4D97-AF65-F5344CB8AC3E}">
        <p14:creationId xmlns:p14="http://schemas.microsoft.com/office/powerpoint/2010/main" val="28835050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DF4554-03E6-2723-5427-587591600E5A}"/>
            </a:ext>
          </a:extLst>
        </p:cNvPr>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E6861631-2AED-779C-4EBA-75630D55D75E}"/>
              </a:ext>
            </a:extLst>
          </p:cNvPr>
          <p:cNvSpPr>
            <a:spLocks noGrp="1"/>
          </p:cNvSpPr>
          <p:nvPr>
            <p:ph type="sldNum" sz="quarter" idx="10"/>
          </p:nvPr>
        </p:nvSpPr>
        <p:spPr/>
        <p:txBody>
          <a:bodyPr/>
          <a:lstStyle/>
          <a:p>
            <a:fld id="{280088F6-7C6C-4B38-8F53-C0D87CD1D86B}" type="slidenum">
              <a:rPr lang="zh-TW" altLang="en-US" smtClean="0"/>
              <a:pPr/>
              <a:t>30</a:t>
            </a:fld>
            <a:endParaRPr lang="zh-TW" altLang="en-US" dirty="0"/>
          </a:p>
        </p:txBody>
      </p:sp>
      <p:sp>
        <p:nvSpPr>
          <p:cNvPr id="4" name="文字方塊 3">
            <a:extLst>
              <a:ext uri="{FF2B5EF4-FFF2-40B4-BE49-F238E27FC236}">
                <a16:creationId xmlns:a16="http://schemas.microsoft.com/office/drawing/2014/main" id="{12887A7F-F3B1-9522-7E39-487AB6A82484}"/>
              </a:ext>
            </a:extLst>
          </p:cNvPr>
          <p:cNvSpPr txBox="1"/>
          <p:nvPr/>
        </p:nvSpPr>
        <p:spPr>
          <a:xfrm>
            <a:off x="0" y="0"/>
            <a:ext cx="7800109" cy="584775"/>
          </a:xfrm>
          <a:prstGeom prst="rect">
            <a:avLst/>
          </a:prstGeom>
          <a:noFill/>
        </p:spPr>
        <p:txBody>
          <a:bodyPr wrap="square">
            <a:spAutoFit/>
          </a:bodyPr>
          <a:lstStyle/>
          <a:p>
            <a:r>
              <a:rPr lang="en-US" altLang="zh-TW" sz="3200" b="1" dirty="0">
                <a:solidFill>
                  <a:schemeClr val="bg1"/>
                </a:solidFill>
                <a:latin typeface="Times New Roman" panose="02020603050405020304" pitchFamily="18" charset="0"/>
                <a:cs typeface="Times New Roman" panose="02020603050405020304" pitchFamily="18" charset="0"/>
              </a:rPr>
              <a:t>Outline</a:t>
            </a:r>
            <a:endParaRPr lang="zh-TW" altLang="en-US" sz="3200" b="1" dirty="0">
              <a:solidFill>
                <a:schemeClr val="bg1"/>
              </a:solidFill>
              <a:latin typeface="Times New Roman" panose="02020603050405020304" pitchFamily="18" charset="0"/>
              <a:cs typeface="Times New Roman" panose="02020603050405020304" pitchFamily="18" charset="0"/>
            </a:endParaRPr>
          </a:p>
        </p:txBody>
      </p:sp>
      <p:pic>
        <p:nvPicPr>
          <p:cNvPr id="3" name="圖片 2" descr="\documentclass{article}&#10;\usepackage{amsmath}&#10;\usepackage[dvipsnames,svgnames]{xcolor}&#10;&#10;&#10;&#10;\pagestyle{empty}&#10;\begin{document}&#10;&#10;\begin{itemize}&#10;% 全域調整 list 間距：&#10;  \setlength{\parskip}{1pt}    % 段落間距&#10;  \setlength{\topsep}{0pt}     % list 與上下文之間距&#10;  \setlength{\partopsep}{0pt}  % list 前的額外換行距&#10;  \setlength{\parsep}{0pt}     % 同一 \item 內段落間距&#10;  \setlength{\itemsep}{3pt}    % 各 \item 之間間距（可調 0pt、1pt…）&#10;  \item[\textcolor{DarkGreen}{\large\textbullet}] \textbf{Introduction}&#10;  \item[\textcolor{DarkGreen}{\large\textbullet}] \textbf{Free-Ride Concept}&#10;    &#10; \item[\textcolor{DarkGreen}{\large\textbullet}] \textbf{Tanner Graph Combination}&#10;&#10;  \item[\textcolor{DarkGreen}{\large\textbullet}] \textbf{Puncture Concept}&#10;    \begin{itemize}&#10;  \setlength{\parskip}{1pt}    % 段落間距&#10;  \setlength{\topsep}{0pt}     % list 與上下文之間距&#10;  \setlength{\partopsep}{0pt}  % list 前的額外換行距&#10;  \setlength{\parsep}{0pt}     % 同一 \item 內段落間距&#10;  \setlength{\itemsep}{1pt}    % 各 \item 之間間距（可調 0pt、1pt…）&#10;      \item[\textcolor{DarkGreen}{$\circ$}] One–Step Recoverable Node Scheme&#10;      \item[\textcolor{DarkGreen}{$\circ$}] Rate–Compatible Puncturing Scheme&#10;    \end{itemize}&#10;  \item[\textcolor{DarkGreen}{\large\textbullet}] \textbf{Origin Structure}&#10;&#10;  \item[\textcolor{DarkGreen}{\large\textbullet}] \textbf{Partial-Extra Structure}&#10;  \item[\textcolor{DarkGreen}{\large\textbullet}] \textbf{Enhanced Structure}&#10;  \item[\textcolor{DarkGreen}{\large\textbullet}] \textbf{Partial-Extra \&amp; Enhanced Structure}&#10;  \item[\textcolor{DarkGreen}{\large\textbullet}] \textbf{Reference}&#10;&#10;\end{itemize}&#10;&#10;\end{document}&#10;" title="IguanaTex Bitmap Display">
            <a:extLst>
              <a:ext uri="{FF2B5EF4-FFF2-40B4-BE49-F238E27FC236}">
                <a16:creationId xmlns:a16="http://schemas.microsoft.com/office/drawing/2014/main" id="{B152D5DE-8BB7-3BF7-4047-E40380B48BC1}"/>
              </a:ext>
            </a:extLst>
          </p:cNvPr>
          <p:cNvPicPr>
            <a:picLocks noChangeAspect="1"/>
          </p:cNvPicPr>
          <p:nvPr>
            <p:custDataLst>
              <p:tags r:id="rId1"/>
            </p:custDataLst>
          </p:nvPr>
        </p:nvPicPr>
        <p:blipFill>
          <a:blip r:embed="rId3">
            <a:extLst>
              <a:ext uri="{28A0092B-C50C-407E-A947-70E740481C1C}">
                <a14:useLocalDpi xmlns:a14="http://schemas.microsoft.com/office/drawing/2010/main" val="0"/>
              </a:ext>
            </a:extLst>
          </a:blip>
          <a:stretch>
            <a:fillRect/>
          </a:stretch>
        </p:blipFill>
        <p:spPr>
          <a:xfrm>
            <a:off x="274160" y="776703"/>
            <a:ext cx="4470847" cy="3802971"/>
          </a:xfrm>
          <a:prstGeom prst="rect">
            <a:avLst/>
          </a:prstGeom>
        </p:spPr>
      </p:pic>
    </p:spTree>
    <p:extLst>
      <p:ext uri="{BB962C8B-B14F-4D97-AF65-F5344CB8AC3E}">
        <p14:creationId xmlns:p14="http://schemas.microsoft.com/office/powerpoint/2010/main" val="40111142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6169B6-9814-C317-63BB-4B0A96776757}"/>
            </a:ext>
          </a:extLst>
        </p:cNvPr>
        <p:cNvGrpSpPr/>
        <p:nvPr/>
      </p:nvGrpSpPr>
      <p:grpSpPr>
        <a:xfrm>
          <a:off x="0" y="0"/>
          <a:ext cx="0" cy="0"/>
          <a:chOff x="0" y="0"/>
          <a:chExt cx="0" cy="0"/>
        </a:xfrm>
      </p:grpSpPr>
      <p:pic>
        <p:nvPicPr>
          <p:cNvPr id="5" name="圖片 4" descr="一張含有 行, 圖表, 寫生, 白色 的圖片&#10;&#10;AI 產生的內容可能不正確。">
            <a:extLst>
              <a:ext uri="{FF2B5EF4-FFF2-40B4-BE49-F238E27FC236}">
                <a16:creationId xmlns:a16="http://schemas.microsoft.com/office/drawing/2014/main" id="{FD2AB151-57C2-7F6E-18F0-AD1958221249}"/>
              </a:ext>
            </a:extLst>
          </p:cNvPr>
          <p:cNvPicPr>
            <a:picLocks noChangeAspect="1"/>
          </p:cNvPicPr>
          <p:nvPr/>
        </p:nvPicPr>
        <p:blipFill>
          <a:blip r:embed="rId11"/>
          <a:srcRect t="8480" b="8918"/>
          <a:stretch/>
        </p:blipFill>
        <p:spPr>
          <a:xfrm>
            <a:off x="557826" y="1430916"/>
            <a:ext cx="10181628" cy="2316057"/>
          </a:xfrm>
          <a:prstGeom prst="rect">
            <a:avLst/>
          </a:prstGeom>
        </p:spPr>
      </p:pic>
      <p:sp>
        <p:nvSpPr>
          <p:cNvPr id="2" name="投影片編號版面配置區 1">
            <a:extLst>
              <a:ext uri="{FF2B5EF4-FFF2-40B4-BE49-F238E27FC236}">
                <a16:creationId xmlns:a16="http://schemas.microsoft.com/office/drawing/2014/main" id="{02B1C404-13B8-234D-C410-4B6C71A3C880}"/>
              </a:ext>
            </a:extLst>
          </p:cNvPr>
          <p:cNvSpPr>
            <a:spLocks noGrp="1"/>
          </p:cNvSpPr>
          <p:nvPr>
            <p:ph type="sldNum" sz="quarter" idx="10"/>
          </p:nvPr>
        </p:nvSpPr>
        <p:spPr/>
        <p:txBody>
          <a:bodyPr/>
          <a:lstStyle/>
          <a:p>
            <a:fld id="{280088F6-7C6C-4B38-8F53-C0D87CD1D86B}" type="slidenum">
              <a:rPr lang="zh-TW" altLang="en-US" smtClean="0"/>
              <a:pPr/>
              <a:t>31</a:t>
            </a:fld>
            <a:endParaRPr lang="zh-TW" altLang="en-US" dirty="0"/>
          </a:p>
        </p:txBody>
      </p:sp>
      <p:sp>
        <p:nvSpPr>
          <p:cNvPr id="4" name="文字方塊 3">
            <a:extLst>
              <a:ext uri="{FF2B5EF4-FFF2-40B4-BE49-F238E27FC236}">
                <a16:creationId xmlns:a16="http://schemas.microsoft.com/office/drawing/2014/main" id="{425F6E84-9A04-2C04-FE56-59DF3CC36838}"/>
              </a:ext>
            </a:extLst>
          </p:cNvPr>
          <p:cNvSpPr txBox="1"/>
          <p:nvPr/>
        </p:nvSpPr>
        <p:spPr>
          <a:xfrm>
            <a:off x="0" y="0"/>
            <a:ext cx="10643191" cy="584775"/>
          </a:xfrm>
          <a:prstGeom prst="rect">
            <a:avLst/>
          </a:prstGeom>
          <a:noFill/>
        </p:spPr>
        <p:txBody>
          <a:bodyPr wrap="square">
            <a:spAutoFit/>
          </a:bodyPr>
          <a:lstStyle/>
          <a:p>
            <a:r>
              <a:rPr lang="en-US" altLang="zh-TW" sz="3200" b="1" dirty="0">
                <a:solidFill>
                  <a:schemeClr val="bg1"/>
                </a:solidFill>
                <a:latin typeface="Times New Roman" panose="02020603050405020304" pitchFamily="18" charset="0"/>
                <a:cs typeface="Times New Roman" panose="02020603050405020304" pitchFamily="18" charset="0"/>
              </a:rPr>
              <a:t>Partial-Extra Structure</a:t>
            </a:r>
            <a:endParaRPr lang="zh-TW" altLang="en-US" sz="3200" b="1" dirty="0">
              <a:solidFill>
                <a:schemeClr val="bg1"/>
              </a:solidFill>
              <a:latin typeface="Times New Roman" panose="02020603050405020304" pitchFamily="18" charset="0"/>
              <a:cs typeface="Times New Roman" panose="02020603050405020304" pitchFamily="18" charset="0"/>
            </a:endParaRPr>
          </a:p>
        </p:txBody>
      </p:sp>
      <p:pic>
        <p:nvPicPr>
          <p:cNvPr id="3" name="圖片 2" descr="\documentclass{article}&#10;\usepackage{amsmath, xcolor}&#10;\pagestyle{empty}&#10;\begin{document}&#10;&#10;Combine Tanner Graph : &#10;&#10;\end{document}" title="IguanaTex Bitmap Display">
            <a:extLst>
              <a:ext uri="{FF2B5EF4-FFF2-40B4-BE49-F238E27FC236}">
                <a16:creationId xmlns:a16="http://schemas.microsoft.com/office/drawing/2014/main" id="{75B80A78-3FBF-29BC-C2A5-69B5750848D0}"/>
              </a:ext>
            </a:extLst>
          </p:cNvPr>
          <p:cNvPicPr>
            <a:picLocks noChangeAspect="1"/>
          </p:cNvPicPr>
          <p:nvPr>
            <p:custDataLst>
              <p:tags r:id="rId1"/>
            </p:custDataLst>
          </p:nvPr>
        </p:nvPicPr>
        <p:blipFill>
          <a:blip r:embed="rId12">
            <a:extLst>
              <a:ext uri="{28A0092B-C50C-407E-A947-70E740481C1C}">
                <a14:useLocalDpi xmlns:a14="http://schemas.microsoft.com/office/drawing/2010/main" val="0"/>
              </a:ext>
            </a:extLst>
          </a:blip>
          <a:stretch>
            <a:fillRect/>
          </a:stretch>
        </p:blipFill>
        <p:spPr>
          <a:xfrm>
            <a:off x="191387" y="1137658"/>
            <a:ext cx="2825128" cy="231710"/>
          </a:xfrm>
          <a:prstGeom prst="rect">
            <a:avLst/>
          </a:prstGeom>
        </p:spPr>
      </p:pic>
      <p:sp>
        <p:nvSpPr>
          <p:cNvPr id="7" name="矩形 6">
            <a:extLst>
              <a:ext uri="{FF2B5EF4-FFF2-40B4-BE49-F238E27FC236}">
                <a16:creationId xmlns:a16="http://schemas.microsoft.com/office/drawing/2014/main" id="{FFFBB868-B481-58E4-291E-4B6C247049C4}"/>
              </a:ext>
            </a:extLst>
          </p:cNvPr>
          <p:cNvSpPr/>
          <p:nvPr/>
        </p:nvSpPr>
        <p:spPr>
          <a:xfrm>
            <a:off x="1168119" y="3662129"/>
            <a:ext cx="428323" cy="369332"/>
          </a:xfrm>
          <a:prstGeom prst="rect">
            <a:avLst/>
          </a:prstGeom>
          <a:noFill/>
        </p:spPr>
        <p:txBody>
          <a:bodyPr wrap="none" lIns="91440" tIns="45720" rIns="91440" bIns="45720">
            <a:spAutoFit/>
          </a:bodyPr>
          <a:lstStyle/>
          <a:p>
            <a:pPr algn="ctr"/>
            <a:r>
              <a:rPr lang="en-US" altLang="zh-TW" dirty="0">
                <a:ln w="0"/>
                <a:latin typeface="Times New Roman" panose="02020603050405020304" pitchFamily="18" charset="0"/>
                <a:cs typeface="Times New Roman" panose="02020603050405020304" pitchFamily="18" charset="0"/>
              </a:rPr>
              <a:t>P2</a:t>
            </a:r>
            <a:endParaRPr lang="zh-TW" altLang="en-US" b="0" cap="none" spc="0" dirty="0">
              <a:ln w="0"/>
              <a:solidFill>
                <a:schemeClr val="tx1"/>
              </a:solidFill>
              <a:latin typeface="Times New Roman" panose="02020603050405020304" pitchFamily="18" charset="0"/>
              <a:cs typeface="Times New Roman" panose="02020603050405020304" pitchFamily="18" charset="0"/>
            </a:endParaRPr>
          </a:p>
        </p:txBody>
      </p:sp>
      <p:sp>
        <p:nvSpPr>
          <p:cNvPr id="8" name="矩形 7">
            <a:extLst>
              <a:ext uri="{FF2B5EF4-FFF2-40B4-BE49-F238E27FC236}">
                <a16:creationId xmlns:a16="http://schemas.microsoft.com/office/drawing/2014/main" id="{6756920F-4AFB-4B7D-314C-A280CCA3F21E}"/>
              </a:ext>
            </a:extLst>
          </p:cNvPr>
          <p:cNvSpPr/>
          <p:nvPr/>
        </p:nvSpPr>
        <p:spPr>
          <a:xfrm>
            <a:off x="2366822" y="3652893"/>
            <a:ext cx="428323" cy="369332"/>
          </a:xfrm>
          <a:prstGeom prst="rect">
            <a:avLst/>
          </a:prstGeom>
          <a:noFill/>
        </p:spPr>
        <p:txBody>
          <a:bodyPr wrap="square" lIns="91440" tIns="45720" rIns="91440" bIns="45720">
            <a:spAutoFit/>
          </a:bodyPr>
          <a:lstStyle/>
          <a:p>
            <a:pPr algn="ctr"/>
            <a:r>
              <a:rPr lang="en-US" altLang="zh-TW" dirty="0">
                <a:ln w="0"/>
                <a:latin typeface="Times New Roman" panose="02020603050405020304" pitchFamily="18" charset="0"/>
                <a:cs typeface="Times New Roman" panose="02020603050405020304" pitchFamily="18" charset="0"/>
              </a:rPr>
              <a:t>P4</a:t>
            </a:r>
            <a:endParaRPr lang="zh-TW" altLang="en-US" b="0" cap="none" spc="0" dirty="0">
              <a:ln w="0"/>
              <a:solidFill>
                <a:schemeClr val="tx1"/>
              </a:solidFill>
              <a:latin typeface="Times New Roman" panose="02020603050405020304" pitchFamily="18" charset="0"/>
              <a:cs typeface="Times New Roman" panose="02020603050405020304" pitchFamily="18" charset="0"/>
            </a:endParaRPr>
          </a:p>
        </p:txBody>
      </p:sp>
      <p:sp>
        <p:nvSpPr>
          <p:cNvPr id="10" name="矩形 9">
            <a:extLst>
              <a:ext uri="{FF2B5EF4-FFF2-40B4-BE49-F238E27FC236}">
                <a16:creationId xmlns:a16="http://schemas.microsoft.com/office/drawing/2014/main" id="{0D95391E-1FF6-616B-0B75-116D6CE965F1}"/>
              </a:ext>
            </a:extLst>
          </p:cNvPr>
          <p:cNvSpPr/>
          <p:nvPr/>
        </p:nvSpPr>
        <p:spPr>
          <a:xfrm>
            <a:off x="3630918" y="3662129"/>
            <a:ext cx="428323" cy="369332"/>
          </a:xfrm>
          <a:prstGeom prst="rect">
            <a:avLst/>
          </a:prstGeom>
          <a:noFill/>
        </p:spPr>
        <p:txBody>
          <a:bodyPr wrap="none" lIns="91440" tIns="45720" rIns="91440" bIns="45720">
            <a:spAutoFit/>
          </a:bodyPr>
          <a:lstStyle/>
          <a:p>
            <a:pPr algn="ctr"/>
            <a:r>
              <a:rPr lang="en-US" altLang="zh-TW" dirty="0">
                <a:ln w="0"/>
                <a:latin typeface="Times New Roman" panose="02020603050405020304" pitchFamily="18" charset="0"/>
                <a:cs typeface="Times New Roman" panose="02020603050405020304" pitchFamily="18" charset="0"/>
              </a:rPr>
              <a:t>P6</a:t>
            </a:r>
            <a:endParaRPr lang="zh-TW" altLang="en-US" b="0" cap="none" spc="0" dirty="0">
              <a:ln w="0"/>
              <a:solidFill>
                <a:schemeClr val="tx1"/>
              </a:solidFill>
              <a:latin typeface="Times New Roman" panose="02020603050405020304" pitchFamily="18" charset="0"/>
              <a:cs typeface="Times New Roman" panose="02020603050405020304" pitchFamily="18" charset="0"/>
            </a:endParaRPr>
          </a:p>
        </p:txBody>
      </p:sp>
      <p:sp>
        <p:nvSpPr>
          <p:cNvPr id="11" name="矩形 10">
            <a:extLst>
              <a:ext uri="{FF2B5EF4-FFF2-40B4-BE49-F238E27FC236}">
                <a16:creationId xmlns:a16="http://schemas.microsoft.com/office/drawing/2014/main" id="{741CDDE7-FD4F-0E1D-AC7B-0BDA8107D8DD}"/>
              </a:ext>
            </a:extLst>
          </p:cNvPr>
          <p:cNvSpPr/>
          <p:nvPr/>
        </p:nvSpPr>
        <p:spPr>
          <a:xfrm>
            <a:off x="4848829" y="3662129"/>
            <a:ext cx="428323" cy="369332"/>
          </a:xfrm>
          <a:prstGeom prst="rect">
            <a:avLst/>
          </a:prstGeom>
          <a:noFill/>
        </p:spPr>
        <p:txBody>
          <a:bodyPr wrap="none" lIns="91440" tIns="45720" rIns="91440" bIns="45720">
            <a:spAutoFit/>
          </a:bodyPr>
          <a:lstStyle/>
          <a:p>
            <a:pPr algn="ctr"/>
            <a:r>
              <a:rPr lang="en-US" altLang="zh-TW" dirty="0">
                <a:ln w="0"/>
                <a:latin typeface="Times New Roman" panose="02020603050405020304" pitchFamily="18" charset="0"/>
                <a:cs typeface="Times New Roman" panose="02020603050405020304" pitchFamily="18" charset="0"/>
              </a:rPr>
              <a:t>P8</a:t>
            </a:r>
            <a:endParaRPr lang="zh-TW" altLang="en-US" b="0" cap="none" spc="0" dirty="0">
              <a:ln w="0"/>
              <a:solidFill>
                <a:schemeClr val="tx1"/>
              </a:solidFill>
              <a:latin typeface="Times New Roman" panose="02020603050405020304" pitchFamily="18" charset="0"/>
              <a:cs typeface="Times New Roman" panose="02020603050405020304" pitchFamily="18" charset="0"/>
            </a:endParaRPr>
          </a:p>
        </p:txBody>
      </p:sp>
      <p:sp>
        <p:nvSpPr>
          <p:cNvPr id="12" name="矩形 11">
            <a:extLst>
              <a:ext uri="{FF2B5EF4-FFF2-40B4-BE49-F238E27FC236}">
                <a16:creationId xmlns:a16="http://schemas.microsoft.com/office/drawing/2014/main" id="{FA0DA82D-38A3-F6C8-67F4-E02671944501}"/>
              </a:ext>
            </a:extLst>
          </p:cNvPr>
          <p:cNvSpPr/>
          <p:nvPr/>
        </p:nvSpPr>
        <p:spPr>
          <a:xfrm>
            <a:off x="5454365" y="3662129"/>
            <a:ext cx="428323" cy="369332"/>
          </a:xfrm>
          <a:prstGeom prst="rect">
            <a:avLst/>
          </a:prstGeom>
          <a:noFill/>
        </p:spPr>
        <p:txBody>
          <a:bodyPr wrap="none" lIns="91440" tIns="45720" rIns="91440" bIns="45720">
            <a:spAutoFit/>
          </a:bodyPr>
          <a:lstStyle/>
          <a:p>
            <a:pPr algn="ctr"/>
            <a:r>
              <a:rPr lang="en-US" altLang="zh-TW" dirty="0">
                <a:ln w="0"/>
                <a:latin typeface="Times New Roman" panose="02020603050405020304" pitchFamily="18" charset="0"/>
                <a:cs typeface="Times New Roman" panose="02020603050405020304" pitchFamily="18" charset="0"/>
              </a:rPr>
              <a:t>P9</a:t>
            </a:r>
            <a:endParaRPr lang="zh-TW" altLang="en-US" b="0" cap="none" spc="0" dirty="0">
              <a:ln w="0"/>
              <a:solidFill>
                <a:schemeClr val="tx1"/>
              </a:solidFill>
              <a:latin typeface="Times New Roman" panose="02020603050405020304" pitchFamily="18" charset="0"/>
              <a:cs typeface="Times New Roman" panose="02020603050405020304" pitchFamily="18" charset="0"/>
            </a:endParaRPr>
          </a:p>
        </p:txBody>
      </p:sp>
      <p:sp>
        <p:nvSpPr>
          <p:cNvPr id="13" name="矩形 12">
            <a:extLst>
              <a:ext uri="{FF2B5EF4-FFF2-40B4-BE49-F238E27FC236}">
                <a16:creationId xmlns:a16="http://schemas.microsoft.com/office/drawing/2014/main" id="{AE76611C-79D2-9549-27FE-C3CAB5825F90}"/>
              </a:ext>
            </a:extLst>
          </p:cNvPr>
          <p:cNvSpPr/>
          <p:nvPr/>
        </p:nvSpPr>
        <p:spPr>
          <a:xfrm>
            <a:off x="5993844" y="3662129"/>
            <a:ext cx="543740" cy="369332"/>
          </a:xfrm>
          <a:prstGeom prst="rect">
            <a:avLst/>
          </a:prstGeom>
          <a:noFill/>
        </p:spPr>
        <p:txBody>
          <a:bodyPr wrap="none" lIns="91440" tIns="45720" rIns="91440" bIns="45720">
            <a:spAutoFit/>
          </a:bodyPr>
          <a:lstStyle/>
          <a:p>
            <a:pPr algn="ctr"/>
            <a:r>
              <a:rPr lang="en-US" altLang="zh-TW" dirty="0">
                <a:ln w="0"/>
                <a:latin typeface="Times New Roman" panose="02020603050405020304" pitchFamily="18" charset="0"/>
                <a:cs typeface="Times New Roman" panose="02020603050405020304" pitchFamily="18" charset="0"/>
              </a:rPr>
              <a:t>P10</a:t>
            </a:r>
            <a:endParaRPr lang="zh-TW" altLang="en-US" b="0" cap="none" spc="0" dirty="0">
              <a:ln w="0"/>
              <a:solidFill>
                <a:schemeClr val="tx1"/>
              </a:solidFill>
              <a:latin typeface="Times New Roman" panose="02020603050405020304" pitchFamily="18" charset="0"/>
              <a:cs typeface="Times New Roman" panose="02020603050405020304" pitchFamily="18" charset="0"/>
            </a:endParaRPr>
          </a:p>
        </p:txBody>
      </p:sp>
      <p:pic>
        <p:nvPicPr>
          <p:cNvPr id="23" name="圖片 22" descr="\documentclass{article}&#10;\usepackage{amsmath, xcolor,bm}&#10;\pagestyle{empty}&#10;\begin{document}&#10;&#10;&#10;\[&#10;\bm{H}_{Combine}:\quad&#10;\begin{bmatrix}&#10;\bm{H}_{\text{payload}} &amp; \bm{0} &amp; \bm{0} \\[6pt]&#10;\bm{0}               &amp; \bm{H}_{\text{extra}}   &amp; \bm{0} \\[6pt]&#10;\bm{M}_{\text{Puncpos}} &amp;  \bm{M}_{\text{extrapunc}}       &amp; \bm{I}&#10;\end{bmatrix}&#10;\]&#10;&#10;&#10;\end{document}" title="IguanaTex Bitmap Display">
            <a:extLst>
              <a:ext uri="{FF2B5EF4-FFF2-40B4-BE49-F238E27FC236}">
                <a16:creationId xmlns:a16="http://schemas.microsoft.com/office/drawing/2014/main" id="{33FDE689-8305-88D5-D92D-8D8D9E61A56F}"/>
              </a:ext>
            </a:extLst>
          </p:cNvPr>
          <p:cNvPicPr>
            <a:picLocks noChangeAspect="1"/>
          </p:cNvPicPr>
          <p:nvPr>
            <p:custDataLst>
              <p:tags r:id="rId2"/>
            </p:custDataLst>
          </p:nvPr>
        </p:nvPicPr>
        <p:blipFill>
          <a:blip r:embed="rId13">
            <a:extLst>
              <a:ext uri="{28A0092B-C50C-407E-A947-70E740481C1C}">
                <a14:useLocalDpi xmlns:a14="http://schemas.microsoft.com/office/drawing/2010/main" val="0"/>
              </a:ext>
            </a:extLst>
          </a:blip>
          <a:stretch>
            <a:fillRect/>
          </a:stretch>
        </p:blipFill>
        <p:spPr>
          <a:xfrm>
            <a:off x="869407" y="5012933"/>
            <a:ext cx="4206172" cy="1093028"/>
          </a:xfrm>
          <a:prstGeom prst="rect">
            <a:avLst/>
          </a:prstGeom>
        </p:spPr>
      </p:pic>
      <p:sp>
        <p:nvSpPr>
          <p:cNvPr id="9" name="矩形 8">
            <a:extLst>
              <a:ext uri="{FF2B5EF4-FFF2-40B4-BE49-F238E27FC236}">
                <a16:creationId xmlns:a16="http://schemas.microsoft.com/office/drawing/2014/main" id="{EE7C0864-F9D8-8801-CC82-5B50EBA0A886}"/>
              </a:ext>
            </a:extLst>
          </p:cNvPr>
          <p:cNvSpPr/>
          <p:nvPr/>
        </p:nvSpPr>
        <p:spPr>
          <a:xfrm>
            <a:off x="8240727" y="3662129"/>
            <a:ext cx="441147" cy="369332"/>
          </a:xfrm>
          <a:prstGeom prst="rect">
            <a:avLst/>
          </a:prstGeom>
          <a:noFill/>
        </p:spPr>
        <p:txBody>
          <a:bodyPr wrap="none" lIns="91440" tIns="45720" rIns="91440" bIns="45720">
            <a:spAutoFit/>
          </a:bodyPr>
          <a:lstStyle/>
          <a:p>
            <a:pPr algn="ctr"/>
            <a:r>
              <a:rPr lang="en-US" altLang="zh-TW" dirty="0">
                <a:ln w="0"/>
                <a:latin typeface="Times New Roman" panose="02020603050405020304" pitchFamily="18" charset="0"/>
                <a:cs typeface="Times New Roman" panose="02020603050405020304" pitchFamily="18" charset="0"/>
              </a:rPr>
              <a:t>E3</a:t>
            </a:r>
            <a:endParaRPr lang="zh-TW" altLang="en-US" b="0" cap="none" spc="0" dirty="0">
              <a:ln w="0"/>
              <a:solidFill>
                <a:schemeClr val="tx1"/>
              </a:solidFill>
              <a:latin typeface="Times New Roman" panose="02020603050405020304" pitchFamily="18" charset="0"/>
              <a:cs typeface="Times New Roman" panose="02020603050405020304" pitchFamily="18" charset="0"/>
            </a:endParaRPr>
          </a:p>
        </p:txBody>
      </p:sp>
      <p:sp>
        <p:nvSpPr>
          <p:cNvPr id="19" name="矩形 18">
            <a:extLst>
              <a:ext uri="{FF2B5EF4-FFF2-40B4-BE49-F238E27FC236}">
                <a16:creationId xmlns:a16="http://schemas.microsoft.com/office/drawing/2014/main" id="{B05AF8C9-B35F-735D-B7F2-CE0CA56FC8BF}"/>
              </a:ext>
            </a:extLst>
          </p:cNvPr>
          <p:cNvSpPr/>
          <p:nvPr/>
        </p:nvSpPr>
        <p:spPr>
          <a:xfrm>
            <a:off x="8928836" y="3665734"/>
            <a:ext cx="441147" cy="369332"/>
          </a:xfrm>
          <a:prstGeom prst="rect">
            <a:avLst/>
          </a:prstGeom>
          <a:noFill/>
        </p:spPr>
        <p:txBody>
          <a:bodyPr wrap="none" lIns="91440" tIns="45720" rIns="91440" bIns="45720">
            <a:spAutoFit/>
          </a:bodyPr>
          <a:lstStyle/>
          <a:p>
            <a:pPr algn="ctr"/>
            <a:r>
              <a:rPr lang="en-US" altLang="zh-TW" dirty="0">
                <a:ln w="0"/>
                <a:latin typeface="Times New Roman" panose="02020603050405020304" pitchFamily="18" charset="0"/>
                <a:cs typeface="Times New Roman" panose="02020603050405020304" pitchFamily="18" charset="0"/>
              </a:rPr>
              <a:t>E4</a:t>
            </a:r>
            <a:endParaRPr lang="zh-TW" altLang="en-US" b="0" cap="none" spc="0" dirty="0">
              <a:ln w="0"/>
              <a:solidFill>
                <a:schemeClr val="tx1"/>
              </a:solidFill>
              <a:latin typeface="Times New Roman" panose="02020603050405020304" pitchFamily="18" charset="0"/>
              <a:cs typeface="Times New Roman" panose="02020603050405020304" pitchFamily="18" charset="0"/>
            </a:endParaRPr>
          </a:p>
        </p:txBody>
      </p:sp>
      <p:sp>
        <p:nvSpPr>
          <p:cNvPr id="20" name="矩形 19">
            <a:extLst>
              <a:ext uri="{FF2B5EF4-FFF2-40B4-BE49-F238E27FC236}">
                <a16:creationId xmlns:a16="http://schemas.microsoft.com/office/drawing/2014/main" id="{E6F9AB35-775B-3831-5E5C-ADD880CDEECF}"/>
              </a:ext>
            </a:extLst>
          </p:cNvPr>
          <p:cNvSpPr/>
          <p:nvPr/>
        </p:nvSpPr>
        <p:spPr>
          <a:xfrm>
            <a:off x="9526637" y="3680785"/>
            <a:ext cx="724878" cy="338554"/>
          </a:xfrm>
          <a:prstGeom prst="rect">
            <a:avLst/>
          </a:prstGeom>
          <a:noFill/>
        </p:spPr>
        <p:txBody>
          <a:bodyPr wrap="none" lIns="91440" tIns="45720" rIns="91440" bIns="45720">
            <a:spAutoFit/>
          </a:bodyPr>
          <a:lstStyle/>
          <a:p>
            <a:pPr algn="ctr"/>
            <a:r>
              <a:rPr lang="en-US" altLang="zh-TW" sz="1600" dirty="0">
                <a:ln w="0"/>
                <a:latin typeface="Times New Roman" panose="02020603050405020304" pitchFamily="18" charset="0"/>
                <a:cs typeface="Times New Roman" panose="02020603050405020304" pitchFamily="18" charset="0"/>
              </a:rPr>
              <a:t>P1^E1</a:t>
            </a:r>
            <a:endParaRPr lang="zh-TW" altLang="en-US" sz="1600" b="0" cap="none" spc="0" dirty="0">
              <a:ln w="0"/>
              <a:solidFill>
                <a:schemeClr val="tx1"/>
              </a:solidFill>
              <a:latin typeface="Times New Roman" panose="02020603050405020304" pitchFamily="18" charset="0"/>
              <a:cs typeface="Times New Roman" panose="02020603050405020304" pitchFamily="18" charset="0"/>
            </a:endParaRPr>
          </a:p>
        </p:txBody>
      </p:sp>
      <p:sp>
        <p:nvSpPr>
          <p:cNvPr id="21" name="矩形 20">
            <a:extLst>
              <a:ext uri="{FF2B5EF4-FFF2-40B4-BE49-F238E27FC236}">
                <a16:creationId xmlns:a16="http://schemas.microsoft.com/office/drawing/2014/main" id="{AE6FE88E-283D-8C4F-0809-1550DCB24378}"/>
              </a:ext>
            </a:extLst>
          </p:cNvPr>
          <p:cNvSpPr/>
          <p:nvPr/>
        </p:nvSpPr>
        <p:spPr>
          <a:xfrm>
            <a:off x="10241230" y="3692907"/>
            <a:ext cx="724878" cy="338554"/>
          </a:xfrm>
          <a:prstGeom prst="rect">
            <a:avLst/>
          </a:prstGeom>
          <a:noFill/>
        </p:spPr>
        <p:txBody>
          <a:bodyPr wrap="none" lIns="91440" tIns="45720" rIns="91440" bIns="45720">
            <a:spAutoFit/>
          </a:bodyPr>
          <a:lstStyle/>
          <a:p>
            <a:pPr algn="ctr"/>
            <a:r>
              <a:rPr lang="en-US" altLang="zh-TW" sz="1600" dirty="0">
                <a:ln w="0"/>
                <a:latin typeface="Times New Roman" panose="02020603050405020304" pitchFamily="18" charset="0"/>
                <a:cs typeface="Times New Roman" panose="02020603050405020304" pitchFamily="18" charset="0"/>
              </a:rPr>
              <a:t>P3^E2</a:t>
            </a:r>
            <a:endParaRPr lang="zh-TW" altLang="en-US" sz="1600" b="0" cap="none" spc="0" dirty="0">
              <a:ln w="0"/>
              <a:solidFill>
                <a:schemeClr val="tx1"/>
              </a:solidFill>
              <a:latin typeface="Times New Roman" panose="02020603050405020304" pitchFamily="18" charset="0"/>
              <a:cs typeface="Times New Roman" panose="02020603050405020304" pitchFamily="18" charset="0"/>
            </a:endParaRPr>
          </a:p>
        </p:txBody>
      </p:sp>
      <p:pic>
        <p:nvPicPr>
          <p:cNvPr id="28" name="圖片 27" descr="\documentclass{article}&#10;\usepackage{amsmath, xcolor}&#10;\pagestyle{empty}&#10;\begin{document}&#10;\begin{itemize}&#10;\item filled circles: unpunctured variable nodes&#10;\item unfilled circles: punctured variable nodes&#10;\end{itemize}&#10;&#10;\end{document}" title="IguanaTex Bitmap Display">
            <a:extLst>
              <a:ext uri="{FF2B5EF4-FFF2-40B4-BE49-F238E27FC236}">
                <a16:creationId xmlns:a16="http://schemas.microsoft.com/office/drawing/2014/main" id="{73C66EBE-61E7-8A39-A6A9-FC066DE15B03}"/>
              </a:ext>
            </a:extLst>
          </p:cNvPr>
          <p:cNvPicPr>
            <a:picLocks noChangeAspect="1"/>
          </p:cNvPicPr>
          <p:nvPr>
            <p:custDataLst>
              <p:tags r:id="rId3"/>
            </p:custDataLst>
          </p:nvPr>
        </p:nvPicPr>
        <p:blipFill>
          <a:blip r:embed="rId14">
            <a:extLst>
              <a:ext uri="{28A0092B-C50C-407E-A947-70E740481C1C}">
                <a14:useLocalDpi xmlns:a14="http://schemas.microsoft.com/office/drawing/2010/main" val="0"/>
              </a:ext>
            </a:extLst>
          </a:blip>
          <a:stretch>
            <a:fillRect/>
          </a:stretch>
        </p:blipFill>
        <p:spPr>
          <a:xfrm>
            <a:off x="522582" y="4102443"/>
            <a:ext cx="3219275" cy="538849"/>
          </a:xfrm>
          <a:prstGeom prst="rect">
            <a:avLst/>
          </a:prstGeom>
        </p:spPr>
      </p:pic>
      <p:pic>
        <p:nvPicPr>
          <p:cNvPr id="26" name="圖片 25" descr="\documentclass{article}&#10;\usepackage{amsmath, xcolor,bm}&#10;\pagestyle{empty}&#10;\begin{document}&#10;&#10;$M_{Puncpos} $ each row degree is 1.&#10;&#10;\end{document}" title="IguanaTex Bitmap Display">
            <a:extLst>
              <a:ext uri="{FF2B5EF4-FFF2-40B4-BE49-F238E27FC236}">
                <a16:creationId xmlns:a16="http://schemas.microsoft.com/office/drawing/2014/main" id="{F2C94520-2E39-4077-3B47-9ED644805FA8}"/>
              </a:ext>
            </a:extLst>
          </p:cNvPr>
          <p:cNvPicPr>
            <a:picLocks noChangeAspect="1"/>
          </p:cNvPicPr>
          <p:nvPr>
            <p:custDataLst>
              <p:tags r:id="rId4"/>
            </p:custDataLst>
          </p:nvPr>
        </p:nvPicPr>
        <p:blipFill>
          <a:blip r:embed="rId15">
            <a:extLst>
              <a:ext uri="{28A0092B-C50C-407E-A947-70E740481C1C}">
                <a14:useLocalDpi xmlns:a14="http://schemas.microsoft.com/office/drawing/2010/main" val="0"/>
              </a:ext>
            </a:extLst>
          </a:blip>
          <a:stretch>
            <a:fillRect/>
          </a:stretch>
        </p:blipFill>
        <p:spPr>
          <a:xfrm>
            <a:off x="5454365" y="5203541"/>
            <a:ext cx="3056915" cy="223543"/>
          </a:xfrm>
          <a:prstGeom prst="rect">
            <a:avLst/>
          </a:prstGeom>
        </p:spPr>
      </p:pic>
      <p:pic>
        <p:nvPicPr>
          <p:cNvPr id="18" name="圖片 17" descr="\documentclass{article}&#10;\usepackage{amsmath, xcolor,bm}&#10;\pagestyle{empty}&#10;\begin{document}&#10;&#10;$M_{extrapunc} $ each row degree is 1.&#10;&#10;\end{document}" title="IguanaTex Bitmap Display">
            <a:extLst>
              <a:ext uri="{FF2B5EF4-FFF2-40B4-BE49-F238E27FC236}">
                <a16:creationId xmlns:a16="http://schemas.microsoft.com/office/drawing/2014/main" id="{91183904-4661-7132-884A-D7556669848E}"/>
              </a:ext>
            </a:extLst>
          </p:cNvPr>
          <p:cNvPicPr>
            <a:picLocks noChangeAspect="1"/>
          </p:cNvPicPr>
          <p:nvPr>
            <p:custDataLst>
              <p:tags r:id="rId5"/>
            </p:custDataLst>
          </p:nvPr>
        </p:nvPicPr>
        <p:blipFill>
          <a:blip r:embed="rId16">
            <a:extLst>
              <a:ext uri="{28A0092B-C50C-407E-A947-70E740481C1C}">
                <a14:useLocalDpi xmlns:a14="http://schemas.microsoft.com/office/drawing/2010/main" val="0"/>
              </a:ext>
            </a:extLst>
          </a:blip>
          <a:stretch>
            <a:fillRect/>
          </a:stretch>
        </p:blipFill>
        <p:spPr>
          <a:xfrm>
            <a:off x="5451014" y="5763682"/>
            <a:ext cx="3187201" cy="223543"/>
          </a:xfrm>
          <a:prstGeom prst="rect">
            <a:avLst/>
          </a:prstGeom>
        </p:spPr>
      </p:pic>
      <p:sp>
        <p:nvSpPr>
          <p:cNvPr id="6" name="矩形 5">
            <a:extLst>
              <a:ext uri="{FF2B5EF4-FFF2-40B4-BE49-F238E27FC236}">
                <a16:creationId xmlns:a16="http://schemas.microsoft.com/office/drawing/2014/main" id="{A9FA3394-43E1-FF29-0D25-0A1984D5D73C}"/>
              </a:ext>
            </a:extLst>
          </p:cNvPr>
          <p:cNvSpPr/>
          <p:nvPr/>
        </p:nvSpPr>
        <p:spPr>
          <a:xfrm>
            <a:off x="566274" y="1440350"/>
            <a:ext cx="6038761" cy="2578988"/>
          </a:xfrm>
          <a:prstGeom prst="rect">
            <a:avLst/>
          </a:prstGeom>
          <a:no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矩形 13">
            <a:extLst>
              <a:ext uri="{FF2B5EF4-FFF2-40B4-BE49-F238E27FC236}">
                <a16:creationId xmlns:a16="http://schemas.microsoft.com/office/drawing/2014/main" id="{9D2FD7D1-1FE5-CE73-F1FA-64860C44843F}"/>
              </a:ext>
            </a:extLst>
          </p:cNvPr>
          <p:cNvSpPr/>
          <p:nvPr/>
        </p:nvSpPr>
        <p:spPr>
          <a:xfrm>
            <a:off x="6694237" y="1440350"/>
            <a:ext cx="2743199" cy="2578988"/>
          </a:xfrm>
          <a:prstGeom prst="rect">
            <a:avLst/>
          </a:prstGeom>
          <a:no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6" name="圖片 15" descr="\documentclass{article}&#10;\usepackage{amsmath, xcolor}&#10;\pagestyle{empty}&#10;\begin{document}&#10;&#10;Payload Tanner Graph &#10;&#10;\end{document}" title="IguanaTex Bitmap Display">
            <a:extLst>
              <a:ext uri="{FF2B5EF4-FFF2-40B4-BE49-F238E27FC236}">
                <a16:creationId xmlns:a16="http://schemas.microsoft.com/office/drawing/2014/main" id="{37070ABB-082D-B350-9971-5F4343DC5564}"/>
              </a:ext>
            </a:extLst>
          </p:cNvPr>
          <p:cNvPicPr>
            <a:picLocks noChangeAspect="1"/>
          </p:cNvPicPr>
          <p:nvPr>
            <p:custDataLst>
              <p:tags r:id="rId6"/>
            </p:custDataLst>
          </p:nvPr>
        </p:nvPicPr>
        <p:blipFill>
          <a:blip r:embed="rId17">
            <a:extLst>
              <a:ext uri="{28A0092B-C50C-407E-A947-70E740481C1C}">
                <a14:useLocalDpi xmlns:a14="http://schemas.microsoft.com/office/drawing/2010/main" val="0"/>
              </a:ext>
            </a:extLst>
          </a:blip>
          <a:stretch>
            <a:fillRect/>
          </a:stretch>
        </p:blipFill>
        <p:spPr>
          <a:xfrm>
            <a:off x="4136078" y="1254121"/>
            <a:ext cx="1766400" cy="161067"/>
          </a:xfrm>
          <a:prstGeom prst="rect">
            <a:avLst/>
          </a:prstGeom>
        </p:spPr>
      </p:pic>
      <p:pic>
        <p:nvPicPr>
          <p:cNvPr id="17" name="圖片 16" descr="\documentclass{article}&#10;\usepackage{amsmath, xcolor}&#10;\pagestyle{empty}&#10;\begin{document}&#10;&#10;Extra Tanner Graph &#10;&#10;\end{document}" title="IguanaTex Bitmap Display">
            <a:extLst>
              <a:ext uri="{FF2B5EF4-FFF2-40B4-BE49-F238E27FC236}">
                <a16:creationId xmlns:a16="http://schemas.microsoft.com/office/drawing/2014/main" id="{43C04DE0-47CB-44AB-9E29-FAA39F34E28F}"/>
              </a:ext>
            </a:extLst>
          </p:cNvPr>
          <p:cNvPicPr>
            <a:picLocks noChangeAspect="1"/>
          </p:cNvPicPr>
          <p:nvPr>
            <p:custDataLst>
              <p:tags r:id="rId7"/>
            </p:custDataLst>
          </p:nvPr>
        </p:nvPicPr>
        <p:blipFill>
          <a:blip r:embed="rId18">
            <a:extLst>
              <a:ext uri="{28A0092B-C50C-407E-A947-70E740481C1C}">
                <a14:useLocalDpi xmlns:a14="http://schemas.microsoft.com/office/drawing/2010/main" val="0"/>
              </a:ext>
            </a:extLst>
          </a:blip>
          <a:stretch>
            <a:fillRect/>
          </a:stretch>
        </p:blipFill>
        <p:spPr>
          <a:xfrm>
            <a:off x="7294442" y="1226143"/>
            <a:ext cx="1589333" cy="158934"/>
          </a:xfrm>
          <a:prstGeom prst="rect">
            <a:avLst/>
          </a:prstGeom>
        </p:spPr>
      </p:pic>
      <p:sp>
        <p:nvSpPr>
          <p:cNvPr id="22" name="矩形 21">
            <a:extLst>
              <a:ext uri="{FF2B5EF4-FFF2-40B4-BE49-F238E27FC236}">
                <a16:creationId xmlns:a16="http://schemas.microsoft.com/office/drawing/2014/main" id="{A56DFC05-E4BD-AB94-75E7-C7C1D5E4318C}"/>
              </a:ext>
            </a:extLst>
          </p:cNvPr>
          <p:cNvSpPr/>
          <p:nvPr/>
        </p:nvSpPr>
        <p:spPr>
          <a:xfrm>
            <a:off x="8240727" y="3251200"/>
            <a:ext cx="1129256" cy="429585"/>
          </a:xfrm>
          <a:prstGeom prst="rect">
            <a:avLst/>
          </a:prstGeom>
          <a:noFill/>
          <a:ln>
            <a:solidFill>
              <a:srgbClr val="FF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25" name="直線單箭頭接點 24">
            <a:extLst>
              <a:ext uri="{FF2B5EF4-FFF2-40B4-BE49-F238E27FC236}">
                <a16:creationId xmlns:a16="http://schemas.microsoft.com/office/drawing/2014/main" id="{2F316E6F-35C9-E851-0B3D-1D10F58649BA}"/>
              </a:ext>
            </a:extLst>
          </p:cNvPr>
          <p:cNvCxnSpPr/>
          <p:nvPr/>
        </p:nvCxnSpPr>
        <p:spPr>
          <a:xfrm>
            <a:off x="8756775" y="3730291"/>
            <a:ext cx="254000" cy="578093"/>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pic>
        <p:nvPicPr>
          <p:cNvPr id="30" name="圖片 29" descr="\documentclass{article}&#10;\usepackage{amsmath, xcolor,bm}&#10;\pagestyle{empty}&#10;\begin{document}&#10;&#10;Transmit parital extra bits(random choose)&#10;&#10;\end{document}" title="IguanaTex Bitmap Display">
            <a:extLst>
              <a:ext uri="{FF2B5EF4-FFF2-40B4-BE49-F238E27FC236}">
                <a16:creationId xmlns:a16="http://schemas.microsoft.com/office/drawing/2014/main" id="{1F02F9AF-2F95-BF70-DC97-2FD0945BA0F7}"/>
              </a:ext>
            </a:extLst>
          </p:cNvPr>
          <p:cNvPicPr>
            <a:picLocks noChangeAspect="1"/>
          </p:cNvPicPr>
          <p:nvPr>
            <p:custDataLst>
              <p:tags r:id="rId8"/>
            </p:custDataLst>
          </p:nvPr>
        </p:nvPicPr>
        <p:blipFill>
          <a:blip r:embed="rId19">
            <a:extLst>
              <a:ext uri="{28A0092B-C50C-407E-A947-70E740481C1C}">
                <a14:useLocalDpi xmlns:a14="http://schemas.microsoft.com/office/drawing/2010/main" val="0"/>
              </a:ext>
            </a:extLst>
          </a:blip>
          <a:stretch>
            <a:fillRect/>
          </a:stretch>
        </p:blipFill>
        <p:spPr>
          <a:xfrm>
            <a:off x="7801340" y="4384054"/>
            <a:ext cx="4302172" cy="229029"/>
          </a:xfrm>
          <a:prstGeom prst="rect">
            <a:avLst/>
          </a:prstGeom>
        </p:spPr>
      </p:pic>
    </p:spTree>
    <p:extLst>
      <p:ext uri="{BB962C8B-B14F-4D97-AF65-F5344CB8AC3E}">
        <p14:creationId xmlns:p14="http://schemas.microsoft.com/office/powerpoint/2010/main" val="18581837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64D04-2C01-1424-F969-720C114F2C77}"/>
            </a:ext>
          </a:extLst>
        </p:cNvPr>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B543E1FD-27D9-1330-1C8C-244F77A383F2}"/>
              </a:ext>
            </a:extLst>
          </p:cNvPr>
          <p:cNvSpPr>
            <a:spLocks noGrp="1"/>
          </p:cNvSpPr>
          <p:nvPr>
            <p:ph type="sldNum" sz="quarter" idx="10"/>
          </p:nvPr>
        </p:nvSpPr>
        <p:spPr/>
        <p:txBody>
          <a:bodyPr/>
          <a:lstStyle/>
          <a:p>
            <a:fld id="{280088F6-7C6C-4B38-8F53-C0D87CD1D86B}" type="slidenum">
              <a:rPr lang="zh-TW" altLang="en-US" smtClean="0"/>
              <a:pPr/>
              <a:t>32</a:t>
            </a:fld>
            <a:endParaRPr lang="zh-TW" altLang="en-US" dirty="0"/>
          </a:p>
        </p:txBody>
      </p:sp>
      <p:sp>
        <p:nvSpPr>
          <p:cNvPr id="3" name="文字方塊 2">
            <a:extLst>
              <a:ext uri="{FF2B5EF4-FFF2-40B4-BE49-F238E27FC236}">
                <a16:creationId xmlns:a16="http://schemas.microsoft.com/office/drawing/2014/main" id="{3FBCB8B1-B391-86E6-B065-068A258F5A7F}"/>
              </a:ext>
            </a:extLst>
          </p:cNvPr>
          <p:cNvSpPr txBox="1"/>
          <p:nvPr/>
        </p:nvSpPr>
        <p:spPr>
          <a:xfrm>
            <a:off x="0" y="0"/>
            <a:ext cx="10643191" cy="584775"/>
          </a:xfrm>
          <a:prstGeom prst="rect">
            <a:avLst/>
          </a:prstGeom>
          <a:noFill/>
        </p:spPr>
        <p:txBody>
          <a:bodyPr wrap="square">
            <a:spAutoFit/>
          </a:bodyPr>
          <a:lstStyle/>
          <a:p>
            <a:r>
              <a:rPr lang="en-US" altLang="zh-TW" sz="3200" b="1" dirty="0">
                <a:solidFill>
                  <a:schemeClr val="bg1"/>
                </a:solidFill>
                <a:latin typeface="Times New Roman" panose="02020603050405020304" pitchFamily="18" charset="0"/>
                <a:cs typeface="Times New Roman" panose="02020603050405020304" pitchFamily="18" charset="0"/>
              </a:rPr>
              <a:t>Partial-Extra Structure – Simulation </a:t>
            </a:r>
            <a:endParaRPr lang="zh-TW" altLang="en-US" sz="3200" b="1" dirty="0">
              <a:solidFill>
                <a:schemeClr val="bg1"/>
              </a:solidFill>
              <a:latin typeface="Times New Roman" panose="02020603050405020304" pitchFamily="18" charset="0"/>
              <a:cs typeface="Times New Roman" panose="02020603050405020304" pitchFamily="18" charset="0"/>
            </a:endParaRPr>
          </a:p>
        </p:txBody>
      </p:sp>
      <p:pic>
        <p:nvPicPr>
          <p:cNvPr id="5" name="圖片 4" descr="\documentclass{article}&#10;\usepackage{amsmath, xcolor}&#10;\pagestyle{empty}&#10;\begin{document}&#10;\begin{itemize}&#10;\item Payload : PEG-P1&#10;\item Extra   : LDPC-E1&#10;\end{itemize}&#10;&#10;\end{document}" title="IguanaTex Bitmap Display">
            <a:extLst>
              <a:ext uri="{FF2B5EF4-FFF2-40B4-BE49-F238E27FC236}">
                <a16:creationId xmlns:a16="http://schemas.microsoft.com/office/drawing/2014/main" id="{F7A9B0CF-EAB9-F0B1-4A3D-9625E0B5A68F}"/>
              </a:ext>
            </a:extLst>
          </p:cNvPr>
          <p:cNvPicPr>
            <a:picLocks noChangeAspect="1"/>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371950" y="1069656"/>
            <a:ext cx="1421156" cy="425011"/>
          </a:xfrm>
          <a:prstGeom prst="rect">
            <a:avLst/>
          </a:prstGeom>
        </p:spPr>
      </p:pic>
      <p:pic>
        <p:nvPicPr>
          <p:cNvPr id="8" name="圖片 7" descr="一張含有 文字, 行, 繪圖, 圖表 的圖片&#10;&#10;AI 產生的內容可能不正確。">
            <a:extLst>
              <a:ext uri="{FF2B5EF4-FFF2-40B4-BE49-F238E27FC236}">
                <a16:creationId xmlns:a16="http://schemas.microsoft.com/office/drawing/2014/main" id="{265B942C-FF4B-89E5-4241-23B431320C61}"/>
              </a:ext>
            </a:extLst>
          </p:cNvPr>
          <p:cNvPicPr>
            <a:picLocks noChangeAspect="1"/>
          </p:cNvPicPr>
          <p:nvPr/>
        </p:nvPicPr>
        <p:blipFill>
          <a:blip r:embed="rId5">
            <a:extLst>
              <a:ext uri="{28A0092B-C50C-407E-A947-70E740481C1C}">
                <a14:useLocalDpi xmlns:a14="http://schemas.microsoft.com/office/drawing/2010/main" val="0"/>
              </a:ext>
            </a:extLst>
          </a:blip>
          <a:srcRect l="3404" t="2596" r="6985"/>
          <a:stretch/>
        </p:blipFill>
        <p:spPr>
          <a:xfrm>
            <a:off x="6608687" y="1629243"/>
            <a:ext cx="4857586" cy="3960000"/>
          </a:xfrm>
          <a:prstGeom prst="rect">
            <a:avLst/>
          </a:prstGeom>
        </p:spPr>
      </p:pic>
      <p:pic>
        <p:nvPicPr>
          <p:cNvPr id="10" name="圖片 9" descr="一張含有 文字, 行, 繪圖, 數字 的圖片&#10;&#10;AI 產生的內容可能不正確。">
            <a:extLst>
              <a:ext uri="{FF2B5EF4-FFF2-40B4-BE49-F238E27FC236}">
                <a16:creationId xmlns:a16="http://schemas.microsoft.com/office/drawing/2014/main" id="{6A9D5DF4-B757-31FA-BD5D-70A1196C8EEC}"/>
              </a:ext>
            </a:extLst>
          </p:cNvPr>
          <p:cNvPicPr>
            <a:picLocks noChangeAspect="1"/>
          </p:cNvPicPr>
          <p:nvPr/>
        </p:nvPicPr>
        <p:blipFill>
          <a:blip r:embed="rId6">
            <a:extLst>
              <a:ext uri="{28A0092B-C50C-407E-A947-70E740481C1C}">
                <a14:useLocalDpi xmlns:a14="http://schemas.microsoft.com/office/drawing/2010/main" val="0"/>
              </a:ext>
            </a:extLst>
          </a:blip>
          <a:srcRect l="3244" t="3508" r="6002"/>
          <a:stretch/>
        </p:blipFill>
        <p:spPr>
          <a:xfrm>
            <a:off x="819068" y="1629243"/>
            <a:ext cx="4966036" cy="3960000"/>
          </a:xfrm>
          <a:prstGeom prst="rect">
            <a:avLst/>
          </a:prstGeom>
        </p:spPr>
      </p:pic>
    </p:spTree>
    <p:extLst>
      <p:ext uri="{BB962C8B-B14F-4D97-AF65-F5344CB8AC3E}">
        <p14:creationId xmlns:p14="http://schemas.microsoft.com/office/powerpoint/2010/main" val="1775146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EF4749-0BDA-3962-3A95-6BCF14D706C5}"/>
            </a:ext>
          </a:extLst>
        </p:cNvPr>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F48F271B-0061-4E84-7624-65661A43DC7B}"/>
              </a:ext>
            </a:extLst>
          </p:cNvPr>
          <p:cNvSpPr>
            <a:spLocks noGrp="1"/>
          </p:cNvSpPr>
          <p:nvPr>
            <p:ph type="sldNum" sz="quarter" idx="10"/>
          </p:nvPr>
        </p:nvSpPr>
        <p:spPr/>
        <p:txBody>
          <a:bodyPr/>
          <a:lstStyle/>
          <a:p>
            <a:fld id="{280088F6-7C6C-4B38-8F53-C0D87CD1D86B}" type="slidenum">
              <a:rPr lang="zh-TW" altLang="en-US" smtClean="0"/>
              <a:pPr/>
              <a:t>33</a:t>
            </a:fld>
            <a:endParaRPr lang="zh-TW" altLang="en-US" dirty="0"/>
          </a:p>
        </p:txBody>
      </p:sp>
      <p:sp>
        <p:nvSpPr>
          <p:cNvPr id="3" name="文字方塊 2">
            <a:extLst>
              <a:ext uri="{FF2B5EF4-FFF2-40B4-BE49-F238E27FC236}">
                <a16:creationId xmlns:a16="http://schemas.microsoft.com/office/drawing/2014/main" id="{7747AB54-65C1-F974-A07F-2F1A5A59C533}"/>
              </a:ext>
            </a:extLst>
          </p:cNvPr>
          <p:cNvSpPr txBox="1"/>
          <p:nvPr/>
        </p:nvSpPr>
        <p:spPr>
          <a:xfrm>
            <a:off x="0" y="0"/>
            <a:ext cx="10643191" cy="584775"/>
          </a:xfrm>
          <a:prstGeom prst="rect">
            <a:avLst/>
          </a:prstGeom>
          <a:noFill/>
        </p:spPr>
        <p:txBody>
          <a:bodyPr wrap="square">
            <a:spAutoFit/>
          </a:bodyPr>
          <a:lstStyle/>
          <a:p>
            <a:r>
              <a:rPr lang="en-US" altLang="zh-TW" sz="3200" b="1" dirty="0">
                <a:solidFill>
                  <a:schemeClr val="bg1"/>
                </a:solidFill>
                <a:latin typeface="Times New Roman" panose="02020603050405020304" pitchFamily="18" charset="0"/>
                <a:cs typeface="Times New Roman" panose="02020603050405020304" pitchFamily="18" charset="0"/>
              </a:rPr>
              <a:t>Partial-Extra Structure – Simulation </a:t>
            </a:r>
            <a:endParaRPr lang="zh-TW" altLang="en-US" sz="3200" b="1" dirty="0">
              <a:solidFill>
                <a:schemeClr val="bg1"/>
              </a:solidFill>
              <a:latin typeface="Times New Roman" panose="02020603050405020304" pitchFamily="18" charset="0"/>
              <a:cs typeface="Times New Roman" panose="02020603050405020304" pitchFamily="18" charset="0"/>
            </a:endParaRPr>
          </a:p>
        </p:txBody>
      </p:sp>
      <p:pic>
        <p:nvPicPr>
          <p:cNvPr id="5" name="圖片 4" descr="\documentclass{article}&#10;\usepackage{amsmath, xcolor}&#10;\pagestyle{empty}&#10;\begin{document}&#10;\begin{itemize}&#10;\item Payload : PEG-P1&#10;\item Extra   : BCH-E2&#10;\end{itemize}&#10;&#10;\end{document}" title="IguanaTex Bitmap Display">
            <a:extLst>
              <a:ext uri="{FF2B5EF4-FFF2-40B4-BE49-F238E27FC236}">
                <a16:creationId xmlns:a16="http://schemas.microsoft.com/office/drawing/2014/main" id="{886B622D-648E-4FBA-4B68-F54D66964029}"/>
              </a:ext>
            </a:extLst>
          </p:cNvPr>
          <p:cNvPicPr>
            <a:picLocks noChangeAspect="1"/>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371950" y="1069657"/>
            <a:ext cx="1421156" cy="425011"/>
          </a:xfrm>
          <a:prstGeom prst="rect">
            <a:avLst/>
          </a:prstGeom>
        </p:spPr>
      </p:pic>
      <p:pic>
        <p:nvPicPr>
          <p:cNvPr id="12" name="圖片 11" descr="一張含有 文字, 行, 螢幕擷取畫面, 繪圖 的圖片&#10;&#10;AI 產生的內容可能不正確。">
            <a:extLst>
              <a:ext uri="{FF2B5EF4-FFF2-40B4-BE49-F238E27FC236}">
                <a16:creationId xmlns:a16="http://schemas.microsoft.com/office/drawing/2014/main" id="{3AB6467D-50E8-CC68-FF94-32BF7070E0A5}"/>
              </a:ext>
            </a:extLst>
          </p:cNvPr>
          <p:cNvPicPr>
            <a:picLocks noChangeAspect="1"/>
          </p:cNvPicPr>
          <p:nvPr/>
        </p:nvPicPr>
        <p:blipFill>
          <a:blip r:embed="rId5">
            <a:extLst>
              <a:ext uri="{28A0092B-C50C-407E-A947-70E740481C1C}">
                <a14:useLocalDpi xmlns:a14="http://schemas.microsoft.com/office/drawing/2010/main" val="0"/>
              </a:ext>
            </a:extLst>
          </a:blip>
          <a:srcRect l="2489" t="2596" r="6757"/>
          <a:stretch/>
        </p:blipFill>
        <p:spPr>
          <a:xfrm>
            <a:off x="6574537" y="1629243"/>
            <a:ext cx="4919545" cy="3960000"/>
          </a:xfrm>
          <a:prstGeom prst="rect">
            <a:avLst/>
          </a:prstGeom>
        </p:spPr>
      </p:pic>
      <p:pic>
        <p:nvPicPr>
          <p:cNvPr id="14" name="圖片 13" descr="一張含有 文字, 行, 繪圖, 圖表 的圖片&#10;&#10;AI 產生的內容可能不正確。">
            <a:extLst>
              <a:ext uri="{FF2B5EF4-FFF2-40B4-BE49-F238E27FC236}">
                <a16:creationId xmlns:a16="http://schemas.microsoft.com/office/drawing/2014/main" id="{B3B0B4F0-FFC8-CE1A-67CE-7642DCF07751}"/>
              </a:ext>
            </a:extLst>
          </p:cNvPr>
          <p:cNvPicPr>
            <a:picLocks noChangeAspect="1"/>
          </p:cNvPicPr>
          <p:nvPr/>
        </p:nvPicPr>
        <p:blipFill>
          <a:blip r:embed="rId6">
            <a:extLst>
              <a:ext uri="{28A0092B-C50C-407E-A947-70E740481C1C}">
                <a14:useLocalDpi xmlns:a14="http://schemas.microsoft.com/office/drawing/2010/main" val="0"/>
              </a:ext>
            </a:extLst>
          </a:blip>
          <a:srcRect l="2717" t="2596" r="7328"/>
          <a:stretch/>
        </p:blipFill>
        <p:spPr>
          <a:xfrm>
            <a:off x="859536" y="1629243"/>
            <a:ext cx="4876174" cy="3960000"/>
          </a:xfrm>
          <a:prstGeom prst="rect">
            <a:avLst/>
          </a:prstGeom>
        </p:spPr>
      </p:pic>
    </p:spTree>
    <p:extLst>
      <p:ext uri="{BB962C8B-B14F-4D97-AF65-F5344CB8AC3E}">
        <p14:creationId xmlns:p14="http://schemas.microsoft.com/office/powerpoint/2010/main" val="128936113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AFBBA5-90A5-AAFE-0DCA-04FAFBB8ED4B}"/>
            </a:ext>
          </a:extLst>
        </p:cNvPr>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73005710-F68A-E226-E3FA-44E974ECB21C}"/>
              </a:ext>
            </a:extLst>
          </p:cNvPr>
          <p:cNvSpPr>
            <a:spLocks noGrp="1"/>
          </p:cNvSpPr>
          <p:nvPr>
            <p:ph type="sldNum" sz="quarter" idx="10"/>
          </p:nvPr>
        </p:nvSpPr>
        <p:spPr/>
        <p:txBody>
          <a:bodyPr/>
          <a:lstStyle/>
          <a:p>
            <a:fld id="{280088F6-7C6C-4B38-8F53-C0D87CD1D86B}" type="slidenum">
              <a:rPr lang="zh-TW" altLang="en-US" smtClean="0"/>
              <a:pPr/>
              <a:t>34</a:t>
            </a:fld>
            <a:endParaRPr lang="zh-TW" altLang="en-US" dirty="0"/>
          </a:p>
        </p:txBody>
      </p:sp>
      <p:sp>
        <p:nvSpPr>
          <p:cNvPr id="9" name="文字方塊 8">
            <a:extLst>
              <a:ext uri="{FF2B5EF4-FFF2-40B4-BE49-F238E27FC236}">
                <a16:creationId xmlns:a16="http://schemas.microsoft.com/office/drawing/2014/main" id="{F789AB8B-E40E-D122-D83E-28AAF584CBAD}"/>
              </a:ext>
            </a:extLst>
          </p:cNvPr>
          <p:cNvSpPr txBox="1"/>
          <p:nvPr/>
        </p:nvSpPr>
        <p:spPr>
          <a:xfrm>
            <a:off x="0" y="0"/>
            <a:ext cx="10643191" cy="584775"/>
          </a:xfrm>
          <a:prstGeom prst="rect">
            <a:avLst/>
          </a:prstGeom>
          <a:noFill/>
        </p:spPr>
        <p:txBody>
          <a:bodyPr wrap="square">
            <a:spAutoFit/>
          </a:bodyPr>
          <a:lstStyle/>
          <a:p>
            <a:r>
              <a:rPr lang="en-US" altLang="zh-TW" sz="3200" b="1" dirty="0">
                <a:solidFill>
                  <a:schemeClr val="bg1"/>
                </a:solidFill>
                <a:latin typeface="Times New Roman" panose="02020603050405020304" pitchFamily="18" charset="0"/>
                <a:cs typeface="Times New Roman" panose="02020603050405020304" pitchFamily="18" charset="0"/>
              </a:rPr>
              <a:t>Partial-Extra Structure – Observation</a:t>
            </a:r>
            <a:endParaRPr lang="zh-TW" altLang="en-US" sz="3200" b="1" dirty="0">
              <a:solidFill>
                <a:schemeClr val="bg1"/>
              </a:solidFill>
              <a:latin typeface="Times New Roman" panose="02020603050405020304" pitchFamily="18" charset="0"/>
              <a:cs typeface="Times New Roman" panose="02020603050405020304" pitchFamily="18" charset="0"/>
            </a:endParaRPr>
          </a:p>
        </p:txBody>
      </p:sp>
      <p:pic>
        <p:nvPicPr>
          <p:cNvPr id="4" name="圖片 3" descr="\documentclass{article}&#10;\usepackage{amsmath}&#10;&#10;\usepackage[dvipsnames]{xcolor}&#10;\pagestyle{empty}&#10;\begin{document}&#10;\begin{itemize}&#10;  \item Merging the Tanner graph allows Extra and Payload to be decoded at the same time, and the payload's performance is barely affected.&#10;&#10;  \item This method of combining Tanner graphs allows Payload and Extra to be decoded in parallel.&#10;  &#10;  \item Sending some extra bits can \textcolor{red}{improve Extra’s performance at low SNR}.&#10;&#10;\end{itemize}&#10;\end{document}&#10;&#10;&#10;&#10;&#10;&#10;&#10;&#10;&#10;" title="IguanaTex Bitmap Display">
            <a:extLst>
              <a:ext uri="{FF2B5EF4-FFF2-40B4-BE49-F238E27FC236}">
                <a16:creationId xmlns:a16="http://schemas.microsoft.com/office/drawing/2014/main" id="{F6074579-21A9-ED64-BB4F-509715E55B77}"/>
              </a:ext>
            </a:extLst>
          </p:cNvPr>
          <p:cNvPicPr>
            <a:picLocks noChangeAspect="1"/>
          </p:cNvPicPr>
          <p:nvPr>
            <p:custDataLst>
              <p:tags r:id="rId1"/>
            </p:custDataLst>
          </p:nvPr>
        </p:nvPicPr>
        <p:blipFill>
          <a:blip r:embed="rId3">
            <a:extLst>
              <a:ext uri="{28A0092B-C50C-407E-A947-70E740481C1C}">
                <a14:useLocalDpi xmlns:a14="http://schemas.microsoft.com/office/drawing/2010/main" val="0"/>
              </a:ext>
            </a:extLst>
          </a:blip>
          <a:stretch>
            <a:fillRect/>
          </a:stretch>
        </p:blipFill>
        <p:spPr>
          <a:xfrm>
            <a:off x="380728" y="1143366"/>
            <a:ext cx="8486348" cy="1880501"/>
          </a:xfrm>
          <a:prstGeom prst="rect">
            <a:avLst/>
          </a:prstGeom>
        </p:spPr>
      </p:pic>
    </p:spTree>
    <p:extLst>
      <p:ext uri="{BB962C8B-B14F-4D97-AF65-F5344CB8AC3E}">
        <p14:creationId xmlns:p14="http://schemas.microsoft.com/office/powerpoint/2010/main" val="61303609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D7923C-F11A-9623-E060-81EC6817A31E}"/>
            </a:ext>
          </a:extLst>
        </p:cNvPr>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C63EFBFA-06A1-4BA9-1D7B-19A6712B996E}"/>
              </a:ext>
            </a:extLst>
          </p:cNvPr>
          <p:cNvSpPr>
            <a:spLocks noGrp="1"/>
          </p:cNvSpPr>
          <p:nvPr>
            <p:ph type="sldNum" sz="quarter" idx="10"/>
          </p:nvPr>
        </p:nvSpPr>
        <p:spPr/>
        <p:txBody>
          <a:bodyPr/>
          <a:lstStyle/>
          <a:p>
            <a:fld id="{280088F6-7C6C-4B38-8F53-C0D87CD1D86B}" type="slidenum">
              <a:rPr lang="zh-TW" altLang="en-US" smtClean="0"/>
              <a:pPr/>
              <a:t>35</a:t>
            </a:fld>
            <a:endParaRPr lang="zh-TW" altLang="en-US" dirty="0"/>
          </a:p>
        </p:txBody>
      </p:sp>
      <p:sp>
        <p:nvSpPr>
          <p:cNvPr id="4" name="文字方塊 3">
            <a:extLst>
              <a:ext uri="{FF2B5EF4-FFF2-40B4-BE49-F238E27FC236}">
                <a16:creationId xmlns:a16="http://schemas.microsoft.com/office/drawing/2014/main" id="{54CB9887-E703-34BD-BF54-19942DCED4F3}"/>
              </a:ext>
            </a:extLst>
          </p:cNvPr>
          <p:cNvSpPr txBox="1"/>
          <p:nvPr/>
        </p:nvSpPr>
        <p:spPr>
          <a:xfrm>
            <a:off x="0" y="0"/>
            <a:ext cx="7800109" cy="584775"/>
          </a:xfrm>
          <a:prstGeom prst="rect">
            <a:avLst/>
          </a:prstGeom>
          <a:noFill/>
        </p:spPr>
        <p:txBody>
          <a:bodyPr wrap="square">
            <a:spAutoFit/>
          </a:bodyPr>
          <a:lstStyle/>
          <a:p>
            <a:r>
              <a:rPr lang="en-US" altLang="zh-TW" sz="3200" b="1" dirty="0">
                <a:solidFill>
                  <a:schemeClr val="bg1"/>
                </a:solidFill>
                <a:latin typeface="Times New Roman" panose="02020603050405020304" pitchFamily="18" charset="0"/>
                <a:cs typeface="Times New Roman" panose="02020603050405020304" pitchFamily="18" charset="0"/>
              </a:rPr>
              <a:t>Outline</a:t>
            </a:r>
            <a:endParaRPr lang="zh-TW" altLang="en-US" sz="3200" b="1" dirty="0">
              <a:solidFill>
                <a:schemeClr val="bg1"/>
              </a:solidFill>
              <a:latin typeface="Times New Roman" panose="02020603050405020304" pitchFamily="18" charset="0"/>
              <a:cs typeface="Times New Roman" panose="02020603050405020304" pitchFamily="18" charset="0"/>
            </a:endParaRPr>
          </a:p>
        </p:txBody>
      </p:sp>
      <p:pic>
        <p:nvPicPr>
          <p:cNvPr id="3" name="圖片 2" descr="\documentclass{article}&#10;\usepackage{amsmath}&#10;\usepackage[dvipsnames,svgnames]{xcolor}&#10;&#10;&#10;&#10;\pagestyle{empty}&#10;\begin{document}&#10;&#10;\begin{itemize}&#10;% 全域調整 list 間距：&#10;  \setlength{\parskip}{1pt}    % 段落間距&#10;  \setlength{\topsep}{0pt}     % list 與上下文之間距&#10;  \setlength{\partopsep}{0pt}  % list 前的額外換行距&#10;  \setlength{\parsep}{0pt}     % 同一 \item 內段落間距&#10;  \setlength{\itemsep}{3pt}    % 各 \item 之間間距（可調 0pt、1pt…）&#10;  \item[\textcolor{DarkGreen}{\large\textbullet}] \textbf{Introduction}&#10;  \item[\textcolor{DarkGreen}{\large\textbullet}] \textbf{Free-Ride Concept}&#10;    &#10; \item[\textcolor{DarkGreen}{\large\textbullet}] \textbf{Tanner Graph Combination}&#10;&#10;  \item[\textcolor{DarkGreen}{\large\textbullet}] \textbf{Puncture Concept}&#10;    \begin{itemize}&#10;  \setlength{\parskip}{1pt}    % 段落間距&#10;  \setlength{\topsep}{0pt}     % list 與上下文之間距&#10;  \setlength{\partopsep}{0pt}  % list 前的額外換行距&#10;  \setlength{\parsep}{0pt}     % 同一 \item 內段落間距&#10;  \setlength{\itemsep}{1pt}    % 各 \item 之間間距（可調 0pt、1pt…）&#10;      \item[\textcolor{DarkGreen}{$\circ$}] One–Step Recoverable Node Scheme&#10;      \item[\textcolor{DarkGreen}{$\circ$}] Rate–Compatible Puncturing Scheme&#10;    \end{itemize}&#10;  \item[\textcolor{DarkGreen}{\large\textbullet}] \textbf{Origin Structure}&#10;&#10;  \item[\textcolor{DarkGreen}{\large\textbullet}] \textbf{Partial-Extra Structure}&#10;  \item[\textcolor{DarkGreen}{\large\textbullet}] \textbf{Enhanced Structure}&#10;  \item[\textcolor{DarkGreen}{\large\textbullet}] \textbf{Partial-Extra \&amp; Enhanced Structure}&#10;  \item[\textcolor{DarkGreen}{\large\textbullet}] \textbf{Reference}&#10;&#10;\end{itemize}&#10;&#10;\end{document}&#10;" title="IguanaTex Bitmap Display">
            <a:extLst>
              <a:ext uri="{FF2B5EF4-FFF2-40B4-BE49-F238E27FC236}">
                <a16:creationId xmlns:a16="http://schemas.microsoft.com/office/drawing/2014/main" id="{2CA87BA4-CB15-7856-8337-164D6EFC4F51}"/>
              </a:ext>
            </a:extLst>
          </p:cNvPr>
          <p:cNvPicPr>
            <a:picLocks noChangeAspect="1"/>
          </p:cNvPicPr>
          <p:nvPr>
            <p:custDataLst>
              <p:tags r:id="rId1"/>
            </p:custDataLst>
          </p:nvPr>
        </p:nvPicPr>
        <p:blipFill>
          <a:blip r:embed="rId3">
            <a:extLst>
              <a:ext uri="{28A0092B-C50C-407E-A947-70E740481C1C}">
                <a14:useLocalDpi xmlns:a14="http://schemas.microsoft.com/office/drawing/2010/main" val="0"/>
              </a:ext>
            </a:extLst>
          </a:blip>
          <a:stretch>
            <a:fillRect/>
          </a:stretch>
        </p:blipFill>
        <p:spPr>
          <a:xfrm>
            <a:off x="274160" y="776703"/>
            <a:ext cx="4470847" cy="3802971"/>
          </a:xfrm>
          <a:prstGeom prst="rect">
            <a:avLst/>
          </a:prstGeom>
        </p:spPr>
      </p:pic>
    </p:spTree>
    <p:extLst>
      <p:ext uri="{BB962C8B-B14F-4D97-AF65-F5344CB8AC3E}">
        <p14:creationId xmlns:p14="http://schemas.microsoft.com/office/powerpoint/2010/main" val="167260605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13EDC3-54CE-1FD4-D137-AE8FA7CCD007}"/>
            </a:ext>
          </a:extLst>
        </p:cNvPr>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D3213B4D-8637-CE49-628C-E147FE235EAA}"/>
              </a:ext>
            </a:extLst>
          </p:cNvPr>
          <p:cNvSpPr>
            <a:spLocks noGrp="1"/>
          </p:cNvSpPr>
          <p:nvPr>
            <p:ph type="sldNum" sz="quarter" idx="10"/>
          </p:nvPr>
        </p:nvSpPr>
        <p:spPr/>
        <p:txBody>
          <a:bodyPr/>
          <a:lstStyle/>
          <a:p>
            <a:fld id="{280088F6-7C6C-4B38-8F53-C0D87CD1D86B}" type="slidenum">
              <a:rPr lang="zh-TW" altLang="en-US" smtClean="0"/>
              <a:pPr/>
              <a:t>36</a:t>
            </a:fld>
            <a:endParaRPr lang="zh-TW" altLang="en-US" dirty="0"/>
          </a:p>
        </p:txBody>
      </p:sp>
      <p:sp>
        <p:nvSpPr>
          <p:cNvPr id="4" name="文字方塊 3">
            <a:extLst>
              <a:ext uri="{FF2B5EF4-FFF2-40B4-BE49-F238E27FC236}">
                <a16:creationId xmlns:a16="http://schemas.microsoft.com/office/drawing/2014/main" id="{606D1785-C2FC-AEEB-DD7D-61FCCC9322DB}"/>
              </a:ext>
            </a:extLst>
          </p:cNvPr>
          <p:cNvSpPr txBox="1"/>
          <p:nvPr/>
        </p:nvSpPr>
        <p:spPr>
          <a:xfrm>
            <a:off x="0" y="0"/>
            <a:ext cx="10643191" cy="584775"/>
          </a:xfrm>
          <a:prstGeom prst="rect">
            <a:avLst/>
          </a:prstGeom>
          <a:noFill/>
        </p:spPr>
        <p:txBody>
          <a:bodyPr wrap="square">
            <a:spAutoFit/>
          </a:bodyPr>
          <a:lstStyle/>
          <a:p>
            <a:r>
              <a:rPr lang="en-US" altLang="zh-TW" sz="3200" b="1" dirty="0">
                <a:solidFill>
                  <a:schemeClr val="bg1"/>
                </a:solidFill>
                <a:latin typeface="Times New Roman" panose="02020603050405020304" pitchFamily="18" charset="0"/>
                <a:cs typeface="Times New Roman" panose="02020603050405020304" pitchFamily="18" charset="0"/>
              </a:rPr>
              <a:t>Enhanced Structure</a:t>
            </a:r>
            <a:endParaRPr lang="zh-TW" altLang="en-US" sz="3200" b="1" dirty="0">
              <a:solidFill>
                <a:schemeClr val="bg1"/>
              </a:solidFill>
              <a:latin typeface="Times New Roman" panose="02020603050405020304" pitchFamily="18" charset="0"/>
              <a:cs typeface="Times New Roman" panose="02020603050405020304" pitchFamily="18" charset="0"/>
            </a:endParaRPr>
          </a:p>
        </p:txBody>
      </p:sp>
      <p:pic>
        <p:nvPicPr>
          <p:cNvPr id="6" name="圖片 5" descr="一張含有 圖表, 行, 寫生, 圖畫 的圖片&#10;&#10;AI 產生的內容可能不正確。">
            <a:extLst>
              <a:ext uri="{FF2B5EF4-FFF2-40B4-BE49-F238E27FC236}">
                <a16:creationId xmlns:a16="http://schemas.microsoft.com/office/drawing/2014/main" id="{1DC83194-E8EA-36CC-DECB-296E1DABC6CB}"/>
              </a:ext>
            </a:extLst>
          </p:cNvPr>
          <p:cNvPicPr>
            <a:picLocks noChangeAspect="1"/>
          </p:cNvPicPr>
          <p:nvPr/>
        </p:nvPicPr>
        <p:blipFill>
          <a:blip r:embed="rId8"/>
          <a:stretch>
            <a:fillRect/>
          </a:stretch>
        </p:blipFill>
        <p:spPr>
          <a:xfrm>
            <a:off x="2368667" y="1415905"/>
            <a:ext cx="7117134" cy="4815508"/>
          </a:xfrm>
          <a:prstGeom prst="rect">
            <a:avLst/>
          </a:prstGeom>
        </p:spPr>
      </p:pic>
      <p:sp>
        <p:nvSpPr>
          <p:cNvPr id="5" name="矩形 4">
            <a:extLst>
              <a:ext uri="{FF2B5EF4-FFF2-40B4-BE49-F238E27FC236}">
                <a16:creationId xmlns:a16="http://schemas.microsoft.com/office/drawing/2014/main" id="{889150C1-4D94-6F41-0356-C0C8EF61C3DA}"/>
              </a:ext>
            </a:extLst>
          </p:cNvPr>
          <p:cNvSpPr/>
          <p:nvPr/>
        </p:nvSpPr>
        <p:spPr>
          <a:xfrm>
            <a:off x="2304288" y="1572768"/>
            <a:ext cx="4590288" cy="1856232"/>
          </a:xfrm>
          <a:prstGeom prst="rect">
            <a:avLst/>
          </a:prstGeom>
          <a:no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6">
            <a:extLst>
              <a:ext uri="{FF2B5EF4-FFF2-40B4-BE49-F238E27FC236}">
                <a16:creationId xmlns:a16="http://schemas.microsoft.com/office/drawing/2014/main" id="{0A22E1BC-BCAC-D67D-6A4B-68B6FAFA86F4}"/>
              </a:ext>
            </a:extLst>
          </p:cNvPr>
          <p:cNvSpPr/>
          <p:nvPr/>
        </p:nvSpPr>
        <p:spPr>
          <a:xfrm>
            <a:off x="6958955" y="1572768"/>
            <a:ext cx="1426093" cy="1856232"/>
          </a:xfrm>
          <a:prstGeom prst="rect">
            <a:avLst/>
          </a:prstGeom>
          <a:no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2" name="圖片 11" descr="\documentclass{article}&#10;\usepackage{amsmath, xcolor}&#10;\pagestyle{empty}&#10;\begin{document}&#10;&#10;Payload Tanner Graph &#10;&#10;\end{document}" title="IguanaTex Bitmap Display">
            <a:extLst>
              <a:ext uri="{FF2B5EF4-FFF2-40B4-BE49-F238E27FC236}">
                <a16:creationId xmlns:a16="http://schemas.microsoft.com/office/drawing/2014/main" id="{B68A332F-80F3-82E3-C5E9-DD32DAC512FD}"/>
              </a:ext>
            </a:extLst>
          </p:cNvPr>
          <p:cNvPicPr>
            <a:picLocks noChangeAspect="1"/>
          </p:cNvPicPr>
          <p:nvPr>
            <p:custDataLst>
              <p:tags r:id="rId1"/>
            </p:custDataLst>
          </p:nvPr>
        </p:nvPicPr>
        <p:blipFill>
          <a:blip r:embed="rId9">
            <a:extLst>
              <a:ext uri="{28A0092B-C50C-407E-A947-70E740481C1C}">
                <a14:useLocalDpi xmlns:a14="http://schemas.microsoft.com/office/drawing/2010/main" val="0"/>
              </a:ext>
            </a:extLst>
          </a:blip>
          <a:stretch>
            <a:fillRect/>
          </a:stretch>
        </p:blipFill>
        <p:spPr>
          <a:xfrm>
            <a:off x="3736212" y="1356279"/>
            <a:ext cx="1766400" cy="161067"/>
          </a:xfrm>
          <a:prstGeom prst="rect">
            <a:avLst/>
          </a:prstGeom>
        </p:spPr>
      </p:pic>
      <p:pic>
        <p:nvPicPr>
          <p:cNvPr id="13" name="圖片 12" descr="\documentclass{article}&#10;\usepackage{amsmath, xcolor}&#10;\pagestyle{empty}&#10;\begin{document}&#10;&#10;Combine Tanner Graph : &#10;&#10;\end{document}" title="IguanaTex Bitmap Display">
            <a:extLst>
              <a:ext uri="{FF2B5EF4-FFF2-40B4-BE49-F238E27FC236}">
                <a16:creationId xmlns:a16="http://schemas.microsoft.com/office/drawing/2014/main" id="{5332FCA1-0495-8C81-F7B8-6FD288AAAAFB}"/>
              </a:ext>
            </a:extLst>
          </p:cNvPr>
          <p:cNvPicPr>
            <a:picLocks noChangeAspect="1"/>
          </p:cNvPicPr>
          <p:nvPr>
            <p:custDataLst>
              <p:tags r:id="rId2"/>
            </p:custDataLst>
          </p:nvPr>
        </p:nvPicPr>
        <p:blipFill>
          <a:blip r:embed="rId10">
            <a:extLst>
              <a:ext uri="{28A0092B-C50C-407E-A947-70E740481C1C}">
                <a14:useLocalDpi xmlns:a14="http://schemas.microsoft.com/office/drawing/2010/main" val="0"/>
              </a:ext>
            </a:extLst>
          </a:blip>
          <a:stretch>
            <a:fillRect/>
          </a:stretch>
        </p:blipFill>
        <p:spPr>
          <a:xfrm>
            <a:off x="191387" y="854194"/>
            <a:ext cx="2825128" cy="231710"/>
          </a:xfrm>
          <a:prstGeom prst="rect">
            <a:avLst/>
          </a:prstGeom>
        </p:spPr>
      </p:pic>
      <p:pic>
        <p:nvPicPr>
          <p:cNvPr id="17" name="圖片 16" descr="\documentclass{article}&#10;\usepackage{amsmath, xcolor}&#10;\pagestyle{empty}&#10;\begin{document}&#10;&#10;Extra Tanner Graph &#10;&#10;\end{document}" title="IguanaTex Bitmap Display">
            <a:extLst>
              <a:ext uri="{FF2B5EF4-FFF2-40B4-BE49-F238E27FC236}">
                <a16:creationId xmlns:a16="http://schemas.microsoft.com/office/drawing/2014/main" id="{E99FD59D-A6F6-542C-4869-9EEB995F558A}"/>
              </a:ext>
            </a:extLst>
          </p:cNvPr>
          <p:cNvPicPr>
            <a:picLocks noChangeAspect="1"/>
          </p:cNvPicPr>
          <p:nvPr>
            <p:custDataLst>
              <p:tags r:id="rId3"/>
            </p:custDataLst>
          </p:nvPr>
        </p:nvPicPr>
        <p:blipFill>
          <a:blip r:embed="rId11">
            <a:extLst>
              <a:ext uri="{28A0092B-C50C-407E-A947-70E740481C1C}">
                <a14:useLocalDpi xmlns:a14="http://schemas.microsoft.com/office/drawing/2010/main" val="0"/>
              </a:ext>
            </a:extLst>
          </a:blip>
          <a:stretch>
            <a:fillRect/>
          </a:stretch>
        </p:blipFill>
        <p:spPr>
          <a:xfrm>
            <a:off x="6894576" y="1328301"/>
            <a:ext cx="1589333" cy="158934"/>
          </a:xfrm>
          <a:prstGeom prst="rect">
            <a:avLst/>
          </a:prstGeom>
        </p:spPr>
      </p:pic>
      <p:sp>
        <p:nvSpPr>
          <p:cNvPr id="3" name="橢圓 2">
            <a:extLst>
              <a:ext uri="{FF2B5EF4-FFF2-40B4-BE49-F238E27FC236}">
                <a16:creationId xmlns:a16="http://schemas.microsoft.com/office/drawing/2014/main" id="{4C276871-DA49-CD30-FD3D-4D057456817F}"/>
              </a:ext>
            </a:extLst>
          </p:cNvPr>
          <p:cNvSpPr/>
          <p:nvPr/>
        </p:nvSpPr>
        <p:spPr>
          <a:xfrm>
            <a:off x="6081711" y="3007697"/>
            <a:ext cx="270000" cy="270000"/>
          </a:xfrm>
          <a:prstGeom prst="ellipse">
            <a:avLst/>
          </a:prstGeom>
          <a:solidFill>
            <a:schemeClr val="accent2">
              <a:lumMod val="60000"/>
              <a:lumOff val="40000"/>
            </a:schemeClr>
          </a:solidFill>
          <a:ln w="6350">
            <a:solidFill>
              <a:srgbClr val="24221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橢圓 7">
            <a:extLst>
              <a:ext uri="{FF2B5EF4-FFF2-40B4-BE49-F238E27FC236}">
                <a16:creationId xmlns:a16="http://schemas.microsoft.com/office/drawing/2014/main" id="{8680DD6E-2F6C-D5F8-F939-8786EFBB57B2}"/>
              </a:ext>
            </a:extLst>
          </p:cNvPr>
          <p:cNvSpPr/>
          <p:nvPr/>
        </p:nvSpPr>
        <p:spPr>
          <a:xfrm>
            <a:off x="5153023" y="3007697"/>
            <a:ext cx="270000" cy="270000"/>
          </a:xfrm>
          <a:prstGeom prst="ellipse">
            <a:avLst/>
          </a:prstGeom>
          <a:solidFill>
            <a:schemeClr val="accent2">
              <a:lumMod val="60000"/>
              <a:lumOff val="40000"/>
            </a:schemeClr>
          </a:solidFill>
          <a:ln w="6350">
            <a:solidFill>
              <a:srgbClr val="24221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橢圓 8">
            <a:extLst>
              <a:ext uri="{FF2B5EF4-FFF2-40B4-BE49-F238E27FC236}">
                <a16:creationId xmlns:a16="http://schemas.microsoft.com/office/drawing/2014/main" id="{0A3FA089-1448-FC19-A549-FDA409E17B7C}"/>
              </a:ext>
            </a:extLst>
          </p:cNvPr>
          <p:cNvSpPr/>
          <p:nvPr/>
        </p:nvSpPr>
        <p:spPr>
          <a:xfrm>
            <a:off x="6792914" y="4668218"/>
            <a:ext cx="270000" cy="270000"/>
          </a:xfrm>
          <a:prstGeom prst="ellipse">
            <a:avLst/>
          </a:prstGeom>
          <a:solidFill>
            <a:schemeClr val="accent2">
              <a:lumMod val="60000"/>
              <a:lumOff val="40000"/>
            </a:schemeClr>
          </a:solidFill>
          <a:ln w="6350">
            <a:solidFill>
              <a:srgbClr val="24221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橢圓 9">
            <a:extLst>
              <a:ext uri="{FF2B5EF4-FFF2-40B4-BE49-F238E27FC236}">
                <a16:creationId xmlns:a16="http://schemas.microsoft.com/office/drawing/2014/main" id="{06601A35-B5F3-AE2D-459F-BB7CAD8A0CF2}"/>
              </a:ext>
            </a:extLst>
          </p:cNvPr>
          <p:cNvSpPr/>
          <p:nvPr/>
        </p:nvSpPr>
        <p:spPr>
          <a:xfrm>
            <a:off x="8139357" y="4668218"/>
            <a:ext cx="270000" cy="270000"/>
          </a:xfrm>
          <a:prstGeom prst="ellipse">
            <a:avLst/>
          </a:prstGeom>
          <a:solidFill>
            <a:schemeClr val="accent2">
              <a:lumMod val="60000"/>
              <a:lumOff val="40000"/>
            </a:schemeClr>
          </a:solidFill>
          <a:ln w="6350">
            <a:solidFill>
              <a:srgbClr val="24221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1" name="圖片 10" descr="\documentclass{article}&#10;\usepackage{amsmath, xcolor}&#10;\pagestyle{empty}&#10;\begin{document}&#10;\begin{itemize}&#10;\item filled circles(black): unpunctured variable nodes&#10;\item unfilled circles(white \&amp; orange): punctured variable nodes&#10;\end{itemize}&#10;&#10;\end{document}" title="IguanaTex Bitmap Display">
            <a:extLst>
              <a:ext uri="{FF2B5EF4-FFF2-40B4-BE49-F238E27FC236}">
                <a16:creationId xmlns:a16="http://schemas.microsoft.com/office/drawing/2014/main" id="{7EB25A2D-0420-B134-36C1-A1839E11CE60}"/>
              </a:ext>
            </a:extLst>
          </p:cNvPr>
          <p:cNvPicPr>
            <a:picLocks noChangeAspect="1"/>
          </p:cNvPicPr>
          <p:nvPr>
            <p:custDataLst>
              <p:tags r:id="rId4"/>
            </p:custDataLst>
          </p:nvPr>
        </p:nvPicPr>
        <p:blipFill>
          <a:blip r:embed="rId12">
            <a:extLst>
              <a:ext uri="{28A0092B-C50C-407E-A947-70E740481C1C}">
                <a14:useLocalDpi xmlns:a14="http://schemas.microsoft.com/office/drawing/2010/main" val="0"/>
              </a:ext>
            </a:extLst>
          </a:blip>
          <a:stretch>
            <a:fillRect/>
          </a:stretch>
        </p:blipFill>
        <p:spPr>
          <a:xfrm>
            <a:off x="396519" y="3720608"/>
            <a:ext cx="4135044" cy="468169"/>
          </a:xfrm>
          <a:prstGeom prst="rect">
            <a:avLst/>
          </a:prstGeom>
        </p:spPr>
      </p:pic>
      <p:sp>
        <p:nvSpPr>
          <p:cNvPr id="14" name="矩形 13">
            <a:extLst>
              <a:ext uri="{FF2B5EF4-FFF2-40B4-BE49-F238E27FC236}">
                <a16:creationId xmlns:a16="http://schemas.microsoft.com/office/drawing/2014/main" id="{B85F6BA7-5DD3-40C4-0F23-2B49A2D212EA}"/>
              </a:ext>
            </a:extLst>
          </p:cNvPr>
          <p:cNvSpPr/>
          <p:nvPr/>
        </p:nvSpPr>
        <p:spPr>
          <a:xfrm>
            <a:off x="2107933" y="1274041"/>
            <a:ext cx="7517330" cy="2258432"/>
          </a:xfrm>
          <a:prstGeom prst="rect">
            <a:avLst/>
          </a:prstGeom>
          <a:no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8" name="圖片 17" descr="\documentclass{article}&#10;\usepackage{amsmath, xcolor}&#10;\pagestyle{empty}&#10;\begin{document}&#10;&#10;Origin Structure&#10;\end{document}" title="IguanaTex Bitmap Display">
            <a:extLst>
              <a:ext uri="{FF2B5EF4-FFF2-40B4-BE49-F238E27FC236}">
                <a16:creationId xmlns:a16="http://schemas.microsoft.com/office/drawing/2014/main" id="{F8A053AC-A7AF-64F8-3CAA-5AF84C3CC57F}"/>
              </a:ext>
            </a:extLst>
          </p:cNvPr>
          <p:cNvPicPr>
            <a:picLocks noChangeAspect="1"/>
          </p:cNvPicPr>
          <p:nvPr>
            <p:custDataLst>
              <p:tags r:id="rId5"/>
            </p:custDataLst>
          </p:nvPr>
        </p:nvPicPr>
        <p:blipFill>
          <a:blip r:embed="rId13">
            <a:extLst>
              <a:ext uri="{28A0092B-C50C-407E-A947-70E740481C1C}">
                <a14:useLocalDpi xmlns:a14="http://schemas.microsoft.com/office/drawing/2010/main" val="0"/>
              </a:ext>
            </a:extLst>
          </a:blip>
          <a:stretch>
            <a:fillRect/>
          </a:stretch>
        </p:blipFill>
        <p:spPr>
          <a:xfrm>
            <a:off x="5718644" y="1018905"/>
            <a:ext cx="1266133" cy="161067"/>
          </a:xfrm>
          <a:prstGeom prst="rect">
            <a:avLst/>
          </a:prstGeom>
        </p:spPr>
      </p:pic>
    </p:spTree>
    <p:extLst>
      <p:ext uri="{BB962C8B-B14F-4D97-AF65-F5344CB8AC3E}">
        <p14:creationId xmlns:p14="http://schemas.microsoft.com/office/powerpoint/2010/main" val="336145782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AF7981-A18D-0312-7C12-E686B26EF0CF}"/>
            </a:ext>
          </a:extLst>
        </p:cNvPr>
        <p:cNvGrpSpPr/>
        <p:nvPr/>
      </p:nvGrpSpPr>
      <p:grpSpPr>
        <a:xfrm>
          <a:off x="0" y="0"/>
          <a:ext cx="0" cy="0"/>
          <a:chOff x="0" y="0"/>
          <a:chExt cx="0" cy="0"/>
        </a:xfrm>
      </p:grpSpPr>
      <p:pic>
        <p:nvPicPr>
          <p:cNvPr id="12" name="圖片 11" descr="\documentclass{article}&#10;\usepackage{amsmath, xcolor,bm}&#10;\pagestyle{empty}&#10;\begin{document}&#10;&#10;&#10;\[&#10;\bm{H}_{Combine}:\quad&#10;\begin{bmatrix}&#10;\bm{H}_{\text{payload}} &amp; \bm{0}                  &amp; \bm{0}   &amp; \bm{0}   &amp; \bm{0} \\[6pt]&#10;\bm{0}                  &amp; \bm{H}_{\text{extra}}   &amp; \bm{0}   &amp; \bm{0}   &amp; \bm{0} \\[6pt]&#10;\bm{M}_{\text{Puncpos}} &amp; \bm{I}                  &amp; \bm{I}   &amp; \bm{0}   &amp; \bm{0} \\[6pt]&#10;\bm{M}_{\text{Enhanced1}} &amp; \bm{I}                  &amp; \bm{0}   &amp; \bm{I}   &amp; \bm{0} \\[6pt]&#10;\bm{M}_{\text{Enhanced2}} &amp; \bm{0}                  &amp; \bm{0}   &amp; \bm{I}   &amp; \bm{I} \\[6pt]&#10;&#10;\end{bmatrix}&#10;\]&#10;&#10;&#10;\end{document}" title="IguanaTex Bitmap Display">
            <a:extLst>
              <a:ext uri="{FF2B5EF4-FFF2-40B4-BE49-F238E27FC236}">
                <a16:creationId xmlns:a16="http://schemas.microsoft.com/office/drawing/2014/main" id="{8ACD0299-32FE-7C00-FAA3-71026DF86AA5}"/>
              </a:ext>
            </a:extLst>
          </p:cNvPr>
          <p:cNvPicPr>
            <a:picLocks noChangeAspect="1"/>
          </p:cNvPicPr>
          <p:nvPr>
            <p:custDataLst>
              <p:tags r:id="rId1"/>
            </p:custDataLst>
          </p:nvPr>
        </p:nvPicPr>
        <p:blipFill>
          <a:blip r:embed="rId9">
            <a:extLst>
              <a:ext uri="{28A0092B-C50C-407E-A947-70E740481C1C}">
                <a14:useLocalDpi xmlns:a14="http://schemas.microsoft.com/office/drawing/2010/main" val="0"/>
              </a:ext>
            </a:extLst>
          </a:blip>
          <a:stretch>
            <a:fillRect/>
          </a:stretch>
        </p:blipFill>
        <p:spPr>
          <a:xfrm>
            <a:off x="800418" y="4318048"/>
            <a:ext cx="4705373" cy="2048914"/>
          </a:xfrm>
          <a:prstGeom prst="rect">
            <a:avLst/>
          </a:prstGeom>
        </p:spPr>
      </p:pic>
      <p:sp>
        <p:nvSpPr>
          <p:cNvPr id="2" name="投影片編號版面配置區 1">
            <a:extLst>
              <a:ext uri="{FF2B5EF4-FFF2-40B4-BE49-F238E27FC236}">
                <a16:creationId xmlns:a16="http://schemas.microsoft.com/office/drawing/2014/main" id="{8F5F2956-46A1-8251-5F75-7B807CC96CB7}"/>
              </a:ext>
            </a:extLst>
          </p:cNvPr>
          <p:cNvSpPr>
            <a:spLocks noGrp="1"/>
          </p:cNvSpPr>
          <p:nvPr>
            <p:ph type="sldNum" sz="quarter" idx="10"/>
          </p:nvPr>
        </p:nvSpPr>
        <p:spPr/>
        <p:txBody>
          <a:bodyPr/>
          <a:lstStyle/>
          <a:p>
            <a:fld id="{280088F6-7C6C-4B38-8F53-C0D87CD1D86B}" type="slidenum">
              <a:rPr lang="zh-TW" altLang="en-US" smtClean="0"/>
              <a:pPr/>
              <a:t>37</a:t>
            </a:fld>
            <a:endParaRPr lang="zh-TW" altLang="en-US" dirty="0"/>
          </a:p>
        </p:txBody>
      </p:sp>
      <p:sp>
        <p:nvSpPr>
          <p:cNvPr id="4" name="文字方塊 3">
            <a:extLst>
              <a:ext uri="{FF2B5EF4-FFF2-40B4-BE49-F238E27FC236}">
                <a16:creationId xmlns:a16="http://schemas.microsoft.com/office/drawing/2014/main" id="{EB642DE5-D5D5-BB4C-D102-A0149BA755F0}"/>
              </a:ext>
            </a:extLst>
          </p:cNvPr>
          <p:cNvSpPr txBox="1"/>
          <p:nvPr/>
        </p:nvSpPr>
        <p:spPr>
          <a:xfrm>
            <a:off x="0" y="0"/>
            <a:ext cx="10643191" cy="584775"/>
          </a:xfrm>
          <a:prstGeom prst="rect">
            <a:avLst/>
          </a:prstGeom>
          <a:noFill/>
        </p:spPr>
        <p:txBody>
          <a:bodyPr wrap="square">
            <a:spAutoFit/>
          </a:bodyPr>
          <a:lstStyle/>
          <a:p>
            <a:r>
              <a:rPr lang="en-US" altLang="zh-TW" sz="3200" b="1" dirty="0">
                <a:solidFill>
                  <a:schemeClr val="bg1"/>
                </a:solidFill>
                <a:latin typeface="Times New Roman" panose="02020603050405020304" pitchFamily="18" charset="0"/>
                <a:cs typeface="Times New Roman" panose="02020603050405020304" pitchFamily="18" charset="0"/>
              </a:rPr>
              <a:t>Enhanced Structure</a:t>
            </a:r>
            <a:endParaRPr lang="zh-TW" altLang="en-US" sz="3200" b="1" dirty="0">
              <a:solidFill>
                <a:schemeClr val="bg1"/>
              </a:solidFill>
              <a:latin typeface="Times New Roman" panose="02020603050405020304" pitchFamily="18" charset="0"/>
              <a:cs typeface="Times New Roman" panose="02020603050405020304" pitchFamily="18" charset="0"/>
            </a:endParaRPr>
          </a:p>
        </p:txBody>
      </p:sp>
      <p:pic>
        <p:nvPicPr>
          <p:cNvPr id="49" name="圖片 48" descr="一張含有 行, 圖表, 繪圖 的圖片&#10;&#10;AI 產生的內容可能不正確。">
            <a:extLst>
              <a:ext uri="{FF2B5EF4-FFF2-40B4-BE49-F238E27FC236}">
                <a16:creationId xmlns:a16="http://schemas.microsoft.com/office/drawing/2014/main" id="{5F83C36A-3C95-9D85-411E-A8EE7993A819}"/>
              </a:ext>
            </a:extLst>
          </p:cNvPr>
          <p:cNvPicPr>
            <a:picLocks noChangeAspect="1"/>
          </p:cNvPicPr>
          <p:nvPr/>
        </p:nvPicPr>
        <p:blipFill>
          <a:blip r:embed="rId10"/>
          <a:stretch>
            <a:fillRect/>
          </a:stretch>
        </p:blipFill>
        <p:spPr>
          <a:xfrm>
            <a:off x="933791" y="1464205"/>
            <a:ext cx="9144000" cy="1974413"/>
          </a:xfrm>
          <a:prstGeom prst="rect">
            <a:avLst/>
          </a:prstGeom>
        </p:spPr>
      </p:pic>
      <p:sp>
        <p:nvSpPr>
          <p:cNvPr id="50" name="矩形 49">
            <a:extLst>
              <a:ext uri="{FF2B5EF4-FFF2-40B4-BE49-F238E27FC236}">
                <a16:creationId xmlns:a16="http://schemas.microsoft.com/office/drawing/2014/main" id="{D3E22FAC-22D2-0E7A-CC3D-97C179B27C9F}"/>
              </a:ext>
            </a:extLst>
          </p:cNvPr>
          <p:cNvSpPr/>
          <p:nvPr/>
        </p:nvSpPr>
        <p:spPr>
          <a:xfrm>
            <a:off x="1311483" y="3202953"/>
            <a:ext cx="404278" cy="307777"/>
          </a:xfrm>
          <a:prstGeom prst="rect">
            <a:avLst/>
          </a:prstGeom>
          <a:noFill/>
        </p:spPr>
        <p:txBody>
          <a:bodyPr wrap="none" lIns="91440" tIns="45720" rIns="91440" bIns="45720">
            <a:spAutoFit/>
          </a:bodyPr>
          <a:lstStyle/>
          <a:p>
            <a:pPr algn="ctr">
              <a:buClr>
                <a:srgbClr val="000000"/>
              </a:buClr>
              <a:buFont typeface="Arial"/>
              <a:buNone/>
            </a:pPr>
            <a:r>
              <a:rPr lang="en-US" altLang="zh-TW" sz="1400" kern="0" dirty="0">
                <a:ln w="0"/>
                <a:solidFill>
                  <a:srgbClr val="000000"/>
                </a:solidFill>
                <a:latin typeface="Arial"/>
                <a:cs typeface="Arial"/>
                <a:sym typeface="Arial"/>
              </a:rPr>
              <a:t>P2</a:t>
            </a:r>
            <a:endParaRPr lang="zh-TW" altLang="en-US" sz="1400" kern="0" dirty="0">
              <a:ln w="0"/>
              <a:solidFill>
                <a:srgbClr val="000000"/>
              </a:solidFill>
              <a:latin typeface="Arial"/>
              <a:cs typeface="Arial"/>
              <a:sym typeface="Arial"/>
            </a:endParaRPr>
          </a:p>
        </p:txBody>
      </p:sp>
      <p:sp>
        <p:nvSpPr>
          <p:cNvPr id="51" name="矩形 50">
            <a:extLst>
              <a:ext uri="{FF2B5EF4-FFF2-40B4-BE49-F238E27FC236}">
                <a16:creationId xmlns:a16="http://schemas.microsoft.com/office/drawing/2014/main" id="{FB0BBC6E-85E8-F100-E201-7AD858081FEC}"/>
              </a:ext>
            </a:extLst>
          </p:cNvPr>
          <p:cNvSpPr/>
          <p:nvPr/>
        </p:nvSpPr>
        <p:spPr>
          <a:xfrm>
            <a:off x="2175083" y="3192850"/>
            <a:ext cx="404278" cy="307777"/>
          </a:xfrm>
          <a:prstGeom prst="rect">
            <a:avLst/>
          </a:prstGeom>
          <a:noFill/>
        </p:spPr>
        <p:txBody>
          <a:bodyPr wrap="none" lIns="91440" tIns="45720" rIns="91440" bIns="45720">
            <a:spAutoFit/>
          </a:bodyPr>
          <a:lstStyle/>
          <a:p>
            <a:pPr algn="ctr">
              <a:buClr>
                <a:srgbClr val="000000"/>
              </a:buClr>
              <a:buFont typeface="Arial"/>
              <a:buNone/>
            </a:pPr>
            <a:r>
              <a:rPr lang="en-US" altLang="zh-TW" sz="1400" kern="0" dirty="0">
                <a:ln w="0"/>
                <a:solidFill>
                  <a:srgbClr val="000000"/>
                </a:solidFill>
                <a:latin typeface="Arial"/>
                <a:cs typeface="Arial"/>
                <a:sym typeface="Arial"/>
              </a:rPr>
              <a:t>P4</a:t>
            </a:r>
            <a:endParaRPr lang="zh-TW" altLang="en-US" sz="1400" kern="0" dirty="0">
              <a:ln w="0"/>
              <a:solidFill>
                <a:srgbClr val="000000"/>
              </a:solidFill>
              <a:latin typeface="Arial"/>
              <a:cs typeface="Arial"/>
              <a:sym typeface="Arial"/>
            </a:endParaRPr>
          </a:p>
        </p:txBody>
      </p:sp>
      <p:sp>
        <p:nvSpPr>
          <p:cNvPr id="52" name="矩形 51">
            <a:extLst>
              <a:ext uri="{FF2B5EF4-FFF2-40B4-BE49-F238E27FC236}">
                <a16:creationId xmlns:a16="http://schemas.microsoft.com/office/drawing/2014/main" id="{1145DB55-4727-0899-695A-92ACD57808FC}"/>
              </a:ext>
            </a:extLst>
          </p:cNvPr>
          <p:cNvSpPr/>
          <p:nvPr/>
        </p:nvSpPr>
        <p:spPr>
          <a:xfrm>
            <a:off x="2579361" y="3192849"/>
            <a:ext cx="404278" cy="307777"/>
          </a:xfrm>
          <a:prstGeom prst="rect">
            <a:avLst/>
          </a:prstGeom>
          <a:noFill/>
        </p:spPr>
        <p:txBody>
          <a:bodyPr wrap="none" lIns="91440" tIns="45720" rIns="91440" bIns="45720">
            <a:spAutoFit/>
          </a:bodyPr>
          <a:lstStyle/>
          <a:p>
            <a:pPr algn="ctr">
              <a:buClr>
                <a:srgbClr val="000000"/>
              </a:buClr>
              <a:buFont typeface="Arial"/>
              <a:buNone/>
            </a:pPr>
            <a:r>
              <a:rPr lang="en-US" altLang="zh-TW" sz="1400" kern="0" dirty="0">
                <a:ln w="0"/>
                <a:solidFill>
                  <a:srgbClr val="000000"/>
                </a:solidFill>
                <a:latin typeface="Arial"/>
                <a:cs typeface="Arial"/>
                <a:sym typeface="Arial"/>
              </a:rPr>
              <a:t>P5</a:t>
            </a:r>
            <a:endParaRPr lang="zh-TW" altLang="en-US" sz="1400" kern="0" dirty="0">
              <a:ln w="0"/>
              <a:solidFill>
                <a:srgbClr val="000000"/>
              </a:solidFill>
              <a:latin typeface="Arial"/>
              <a:cs typeface="Arial"/>
              <a:sym typeface="Arial"/>
            </a:endParaRPr>
          </a:p>
        </p:txBody>
      </p:sp>
      <p:sp>
        <p:nvSpPr>
          <p:cNvPr id="53" name="矩形 52">
            <a:extLst>
              <a:ext uri="{FF2B5EF4-FFF2-40B4-BE49-F238E27FC236}">
                <a16:creationId xmlns:a16="http://schemas.microsoft.com/office/drawing/2014/main" id="{855EACF7-8420-77A2-99EE-7AEE70C29822}"/>
              </a:ext>
            </a:extLst>
          </p:cNvPr>
          <p:cNvSpPr/>
          <p:nvPr/>
        </p:nvSpPr>
        <p:spPr>
          <a:xfrm>
            <a:off x="3017702" y="3199200"/>
            <a:ext cx="404278" cy="307777"/>
          </a:xfrm>
          <a:prstGeom prst="rect">
            <a:avLst/>
          </a:prstGeom>
          <a:noFill/>
        </p:spPr>
        <p:txBody>
          <a:bodyPr wrap="none" lIns="91440" tIns="45720" rIns="91440" bIns="45720">
            <a:spAutoFit/>
          </a:bodyPr>
          <a:lstStyle/>
          <a:p>
            <a:pPr algn="ctr">
              <a:buClr>
                <a:srgbClr val="000000"/>
              </a:buClr>
              <a:buFont typeface="Arial"/>
              <a:buNone/>
            </a:pPr>
            <a:r>
              <a:rPr lang="en-US" altLang="zh-TW" sz="1400" kern="0" dirty="0">
                <a:ln w="0"/>
                <a:solidFill>
                  <a:srgbClr val="000000"/>
                </a:solidFill>
                <a:latin typeface="Arial"/>
                <a:cs typeface="Arial"/>
                <a:sym typeface="Arial"/>
              </a:rPr>
              <a:t>P6</a:t>
            </a:r>
            <a:endParaRPr lang="zh-TW" altLang="en-US" sz="1400" kern="0" dirty="0">
              <a:ln w="0"/>
              <a:solidFill>
                <a:srgbClr val="000000"/>
              </a:solidFill>
              <a:latin typeface="Arial"/>
              <a:cs typeface="Arial"/>
              <a:sym typeface="Arial"/>
            </a:endParaRPr>
          </a:p>
        </p:txBody>
      </p:sp>
      <p:sp>
        <p:nvSpPr>
          <p:cNvPr id="54" name="矩形 53">
            <a:extLst>
              <a:ext uri="{FF2B5EF4-FFF2-40B4-BE49-F238E27FC236}">
                <a16:creationId xmlns:a16="http://schemas.microsoft.com/office/drawing/2014/main" id="{BCA952BF-78B6-7143-E843-63E7152ED896}"/>
              </a:ext>
            </a:extLst>
          </p:cNvPr>
          <p:cNvSpPr/>
          <p:nvPr/>
        </p:nvSpPr>
        <p:spPr>
          <a:xfrm>
            <a:off x="3908778" y="3187409"/>
            <a:ext cx="404278" cy="307777"/>
          </a:xfrm>
          <a:prstGeom prst="rect">
            <a:avLst/>
          </a:prstGeom>
          <a:noFill/>
        </p:spPr>
        <p:txBody>
          <a:bodyPr wrap="none" lIns="91440" tIns="45720" rIns="91440" bIns="45720">
            <a:spAutoFit/>
          </a:bodyPr>
          <a:lstStyle/>
          <a:p>
            <a:pPr algn="ctr">
              <a:buClr>
                <a:srgbClr val="000000"/>
              </a:buClr>
              <a:buFont typeface="Arial"/>
              <a:buNone/>
            </a:pPr>
            <a:r>
              <a:rPr lang="en-US" altLang="zh-TW" sz="1400" kern="0" dirty="0">
                <a:ln w="0"/>
                <a:solidFill>
                  <a:srgbClr val="000000"/>
                </a:solidFill>
                <a:latin typeface="Arial"/>
                <a:cs typeface="Arial"/>
                <a:sym typeface="Arial"/>
              </a:rPr>
              <a:t>P8</a:t>
            </a:r>
            <a:endParaRPr lang="zh-TW" altLang="en-US" sz="1400" kern="0" dirty="0">
              <a:ln w="0"/>
              <a:solidFill>
                <a:srgbClr val="000000"/>
              </a:solidFill>
              <a:latin typeface="Arial"/>
              <a:cs typeface="Arial"/>
              <a:sym typeface="Arial"/>
            </a:endParaRPr>
          </a:p>
        </p:txBody>
      </p:sp>
      <p:sp>
        <p:nvSpPr>
          <p:cNvPr id="55" name="矩形 54">
            <a:extLst>
              <a:ext uri="{FF2B5EF4-FFF2-40B4-BE49-F238E27FC236}">
                <a16:creationId xmlns:a16="http://schemas.microsoft.com/office/drawing/2014/main" id="{D7157E7F-4E43-07DB-226E-1B4C29925A94}"/>
              </a:ext>
            </a:extLst>
          </p:cNvPr>
          <p:cNvSpPr/>
          <p:nvPr/>
        </p:nvSpPr>
        <p:spPr>
          <a:xfrm>
            <a:off x="4751397" y="3182878"/>
            <a:ext cx="503664" cy="307777"/>
          </a:xfrm>
          <a:prstGeom prst="rect">
            <a:avLst/>
          </a:prstGeom>
          <a:noFill/>
        </p:spPr>
        <p:txBody>
          <a:bodyPr wrap="none" lIns="91440" tIns="45720" rIns="91440" bIns="45720">
            <a:spAutoFit/>
          </a:bodyPr>
          <a:lstStyle/>
          <a:p>
            <a:pPr algn="ctr">
              <a:buClr>
                <a:srgbClr val="000000"/>
              </a:buClr>
              <a:buFont typeface="Arial"/>
              <a:buNone/>
            </a:pPr>
            <a:r>
              <a:rPr lang="en-US" altLang="zh-TW" sz="1400" kern="0" dirty="0">
                <a:ln w="0"/>
                <a:solidFill>
                  <a:srgbClr val="000000"/>
                </a:solidFill>
                <a:latin typeface="Arial"/>
                <a:cs typeface="Arial"/>
                <a:sym typeface="Arial"/>
              </a:rPr>
              <a:t>P10</a:t>
            </a:r>
            <a:endParaRPr lang="zh-TW" altLang="en-US" sz="1400" kern="0" dirty="0">
              <a:ln w="0"/>
              <a:solidFill>
                <a:srgbClr val="000000"/>
              </a:solidFill>
              <a:latin typeface="Arial"/>
              <a:cs typeface="Arial"/>
              <a:sym typeface="Arial"/>
            </a:endParaRPr>
          </a:p>
        </p:txBody>
      </p:sp>
      <p:sp>
        <p:nvSpPr>
          <p:cNvPr id="56" name="矩形 55">
            <a:extLst>
              <a:ext uri="{FF2B5EF4-FFF2-40B4-BE49-F238E27FC236}">
                <a16:creationId xmlns:a16="http://schemas.microsoft.com/office/drawing/2014/main" id="{9133049C-E7D8-E230-1EA1-CF8330C9B912}"/>
              </a:ext>
            </a:extLst>
          </p:cNvPr>
          <p:cNvSpPr/>
          <p:nvPr/>
        </p:nvSpPr>
        <p:spPr>
          <a:xfrm>
            <a:off x="6608049" y="3192849"/>
            <a:ext cx="631904" cy="276999"/>
          </a:xfrm>
          <a:prstGeom prst="rect">
            <a:avLst/>
          </a:prstGeom>
          <a:noFill/>
        </p:spPr>
        <p:txBody>
          <a:bodyPr wrap="none" lIns="91440" tIns="45720" rIns="91440" bIns="45720">
            <a:spAutoFit/>
          </a:bodyPr>
          <a:lstStyle/>
          <a:p>
            <a:pPr algn="ctr">
              <a:buClr>
                <a:srgbClr val="000000"/>
              </a:buClr>
              <a:buFont typeface="Arial"/>
              <a:buNone/>
            </a:pPr>
            <a:r>
              <a:rPr lang="en-US" altLang="zh-TW" sz="1200" kern="0" dirty="0">
                <a:ln w="0"/>
                <a:solidFill>
                  <a:srgbClr val="000000"/>
                </a:solidFill>
                <a:latin typeface="Arial"/>
                <a:cs typeface="Arial"/>
                <a:sym typeface="Arial"/>
              </a:rPr>
              <a:t>E1^P1</a:t>
            </a:r>
            <a:endParaRPr lang="zh-TW" altLang="en-US" sz="1200" kern="0" dirty="0">
              <a:ln w="0"/>
              <a:solidFill>
                <a:srgbClr val="000000"/>
              </a:solidFill>
              <a:latin typeface="Arial"/>
              <a:cs typeface="Arial"/>
              <a:sym typeface="Arial"/>
            </a:endParaRPr>
          </a:p>
        </p:txBody>
      </p:sp>
      <p:sp>
        <p:nvSpPr>
          <p:cNvPr id="57" name="矩形 56">
            <a:extLst>
              <a:ext uri="{FF2B5EF4-FFF2-40B4-BE49-F238E27FC236}">
                <a16:creationId xmlns:a16="http://schemas.microsoft.com/office/drawing/2014/main" id="{4F55DFBD-8E59-8747-3B5C-45A012DF6140}"/>
              </a:ext>
            </a:extLst>
          </p:cNvPr>
          <p:cNvSpPr/>
          <p:nvPr/>
        </p:nvSpPr>
        <p:spPr>
          <a:xfrm>
            <a:off x="7151071" y="3195798"/>
            <a:ext cx="631904" cy="276999"/>
          </a:xfrm>
          <a:prstGeom prst="rect">
            <a:avLst/>
          </a:prstGeom>
          <a:noFill/>
        </p:spPr>
        <p:txBody>
          <a:bodyPr wrap="none" lIns="91440" tIns="45720" rIns="91440" bIns="45720">
            <a:spAutoFit/>
          </a:bodyPr>
          <a:lstStyle/>
          <a:p>
            <a:pPr algn="ctr">
              <a:buClr>
                <a:srgbClr val="000000"/>
              </a:buClr>
              <a:buFont typeface="Arial"/>
              <a:buNone/>
            </a:pPr>
            <a:r>
              <a:rPr lang="en-US" altLang="zh-TW" sz="1200" kern="0" dirty="0">
                <a:ln w="0"/>
                <a:solidFill>
                  <a:srgbClr val="000000"/>
                </a:solidFill>
                <a:latin typeface="Arial"/>
                <a:cs typeface="Arial"/>
                <a:sym typeface="Arial"/>
              </a:rPr>
              <a:t>E2^P3</a:t>
            </a:r>
            <a:endParaRPr lang="zh-TW" altLang="en-US" sz="1200" kern="0" dirty="0">
              <a:ln w="0"/>
              <a:solidFill>
                <a:srgbClr val="000000"/>
              </a:solidFill>
              <a:latin typeface="Arial"/>
              <a:cs typeface="Arial"/>
              <a:sym typeface="Arial"/>
            </a:endParaRPr>
          </a:p>
        </p:txBody>
      </p:sp>
      <p:sp>
        <p:nvSpPr>
          <p:cNvPr id="58" name="矩形 57">
            <a:extLst>
              <a:ext uri="{FF2B5EF4-FFF2-40B4-BE49-F238E27FC236}">
                <a16:creationId xmlns:a16="http://schemas.microsoft.com/office/drawing/2014/main" id="{9BC977E4-3904-4EEA-B1FE-6C49252EADA9}"/>
              </a:ext>
            </a:extLst>
          </p:cNvPr>
          <p:cNvSpPr/>
          <p:nvPr/>
        </p:nvSpPr>
        <p:spPr>
          <a:xfrm>
            <a:off x="8899174" y="3256456"/>
            <a:ext cx="976549" cy="276999"/>
          </a:xfrm>
          <a:prstGeom prst="rect">
            <a:avLst/>
          </a:prstGeom>
          <a:noFill/>
        </p:spPr>
        <p:txBody>
          <a:bodyPr wrap="none" lIns="91440" tIns="45720" rIns="91440" bIns="45720">
            <a:spAutoFit/>
          </a:bodyPr>
          <a:lstStyle/>
          <a:p>
            <a:pPr algn="ctr">
              <a:buClr>
                <a:srgbClr val="000000"/>
              </a:buClr>
              <a:buFont typeface="Arial"/>
              <a:buNone/>
            </a:pPr>
            <a:r>
              <a:rPr lang="en-US" altLang="zh-TW" sz="1200" kern="0" dirty="0">
                <a:ln w="0"/>
                <a:solidFill>
                  <a:srgbClr val="000000"/>
                </a:solidFill>
                <a:latin typeface="Arial"/>
                <a:cs typeface="Arial"/>
                <a:sym typeface="Arial"/>
              </a:rPr>
              <a:t>E1^P9^P10</a:t>
            </a:r>
            <a:endParaRPr lang="zh-TW" altLang="en-US" sz="1200" kern="0" dirty="0">
              <a:ln w="0"/>
              <a:solidFill>
                <a:srgbClr val="000000"/>
              </a:solidFill>
              <a:latin typeface="Arial"/>
              <a:cs typeface="Arial"/>
              <a:sym typeface="Arial"/>
            </a:endParaRPr>
          </a:p>
        </p:txBody>
      </p:sp>
      <p:sp>
        <p:nvSpPr>
          <p:cNvPr id="59" name="矩形 58">
            <a:extLst>
              <a:ext uri="{FF2B5EF4-FFF2-40B4-BE49-F238E27FC236}">
                <a16:creationId xmlns:a16="http://schemas.microsoft.com/office/drawing/2014/main" id="{0EE761A0-7F61-D99A-27E5-761A586E9919}"/>
              </a:ext>
            </a:extLst>
          </p:cNvPr>
          <p:cNvSpPr/>
          <p:nvPr/>
        </p:nvSpPr>
        <p:spPr>
          <a:xfrm>
            <a:off x="9521053" y="3560765"/>
            <a:ext cx="891591" cy="276999"/>
          </a:xfrm>
          <a:prstGeom prst="rect">
            <a:avLst/>
          </a:prstGeom>
          <a:noFill/>
        </p:spPr>
        <p:txBody>
          <a:bodyPr wrap="none" lIns="91440" tIns="45720" rIns="91440" bIns="45720">
            <a:spAutoFit/>
          </a:bodyPr>
          <a:lstStyle/>
          <a:p>
            <a:pPr algn="ctr">
              <a:buClr>
                <a:srgbClr val="000000"/>
              </a:buClr>
              <a:buFont typeface="Arial"/>
              <a:buNone/>
            </a:pPr>
            <a:r>
              <a:rPr lang="en-US" altLang="zh-TW" sz="1200" kern="0" dirty="0">
                <a:ln w="0"/>
                <a:solidFill>
                  <a:srgbClr val="000000"/>
                </a:solidFill>
                <a:latin typeface="Arial"/>
                <a:cs typeface="Arial"/>
                <a:sym typeface="Arial"/>
              </a:rPr>
              <a:t>E2^P7^P8</a:t>
            </a:r>
            <a:endParaRPr lang="zh-TW" altLang="en-US" sz="1200" kern="0" dirty="0">
              <a:ln w="0"/>
              <a:solidFill>
                <a:srgbClr val="000000"/>
              </a:solidFill>
              <a:latin typeface="Arial"/>
              <a:cs typeface="Arial"/>
              <a:sym typeface="Arial"/>
            </a:endParaRPr>
          </a:p>
        </p:txBody>
      </p:sp>
      <p:cxnSp>
        <p:nvCxnSpPr>
          <p:cNvPr id="60" name="直線單箭頭接點 59">
            <a:extLst>
              <a:ext uri="{FF2B5EF4-FFF2-40B4-BE49-F238E27FC236}">
                <a16:creationId xmlns:a16="http://schemas.microsoft.com/office/drawing/2014/main" id="{644B8BC6-2DA9-55D4-C326-F182B0E3BC85}"/>
              </a:ext>
            </a:extLst>
          </p:cNvPr>
          <p:cNvCxnSpPr>
            <a:cxnSpLocks/>
          </p:cNvCxnSpPr>
          <p:nvPr/>
        </p:nvCxnSpPr>
        <p:spPr>
          <a:xfrm>
            <a:off x="9930471" y="3243836"/>
            <a:ext cx="0" cy="289619"/>
          </a:xfrm>
          <a:prstGeom prst="straightConnector1">
            <a:avLst/>
          </a:prstGeom>
          <a:noFill/>
          <a:ln w="9525" cap="flat" cmpd="sng" algn="ctr">
            <a:solidFill>
              <a:srgbClr val="003BA3">
                <a:shade val="95000"/>
                <a:satMod val="105000"/>
              </a:srgbClr>
            </a:solidFill>
            <a:prstDash val="solid"/>
            <a:tailEnd type="triangle"/>
          </a:ln>
          <a:effectLst/>
        </p:spPr>
      </p:cxnSp>
      <p:sp>
        <p:nvSpPr>
          <p:cNvPr id="62" name="矩形 61">
            <a:extLst>
              <a:ext uri="{FF2B5EF4-FFF2-40B4-BE49-F238E27FC236}">
                <a16:creationId xmlns:a16="http://schemas.microsoft.com/office/drawing/2014/main" id="{32AA0C2D-66D9-741D-42CC-0856E4A579A7}"/>
              </a:ext>
            </a:extLst>
          </p:cNvPr>
          <p:cNvSpPr/>
          <p:nvPr/>
        </p:nvSpPr>
        <p:spPr>
          <a:xfrm>
            <a:off x="677333" y="1487549"/>
            <a:ext cx="7104719" cy="2073216"/>
          </a:xfrm>
          <a:prstGeom prst="rect">
            <a:avLst/>
          </a:prstGeom>
          <a:noFill/>
          <a:ln w="25400" cap="flat" cmpd="sng" algn="ctr">
            <a:solidFill>
              <a:srgbClr val="FF0000"/>
            </a:solidFill>
            <a:prstDash val="sysDot"/>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zh-TW" altLang="en-US" sz="1400" b="0" i="0" u="none" strike="noStrike" kern="0" cap="none" spc="0" normalizeH="0" baseline="0" noProof="0">
              <a:ln>
                <a:noFill/>
              </a:ln>
              <a:solidFill>
                <a:srgbClr val="FFFFFF"/>
              </a:solidFill>
              <a:effectLst/>
              <a:uLnTx/>
              <a:uFillTx/>
              <a:latin typeface="Arial"/>
              <a:ea typeface="新細明體" panose="02020500000000000000" pitchFamily="18" charset="-120"/>
              <a:cs typeface="+mn-cs"/>
              <a:sym typeface="Arial"/>
            </a:endParaRPr>
          </a:p>
        </p:txBody>
      </p:sp>
      <p:sp>
        <p:nvSpPr>
          <p:cNvPr id="63" name="矩形 62">
            <a:extLst>
              <a:ext uri="{FF2B5EF4-FFF2-40B4-BE49-F238E27FC236}">
                <a16:creationId xmlns:a16="http://schemas.microsoft.com/office/drawing/2014/main" id="{1E796DDE-6DF2-0588-1381-7E2B13D1E120}"/>
              </a:ext>
            </a:extLst>
          </p:cNvPr>
          <p:cNvSpPr/>
          <p:nvPr/>
        </p:nvSpPr>
        <p:spPr>
          <a:xfrm>
            <a:off x="2328333" y="4298364"/>
            <a:ext cx="2423064" cy="1133913"/>
          </a:xfrm>
          <a:prstGeom prst="rect">
            <a:avLst/>
          </a:prstGeom>
          <a:noFill/>
          <a:ln w="25400" cap="flat" cmpd="sng" algn="ctr">
            <a:solidFill>
              <a:srgbClr val="FF0000"/>
            </a:solidFill>
            <a:prstDash val="sysDot"/>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zh-TW" altLang="en-US" sz="1400" b="0" i="0" u="none" strike="noStrike" kern="0" cap="none" spc="0" normalizeH="0" baseline="0" noProof="0">
              <a:ln>
                <a:noFill/>
              </a:ln>
              <a:solidFill>
                <a:srgbClr val="FFFFFF"/>
              </a:solidFill>
              <a:effectLst/>
              <a:uLnTx/>
              <a:uFillTx/>
              <a:latin typeface="Arial"/>
              <a:ea typeface="新細明體" panose="02020500000000000000" pitchFamily="18" charset="-120"/>
              <a:cs typeface="+mn-cs"/>
              <a:sym typeface="Arial"/>
            </a:endParaRPr>
          </a:p>
        </p:txBody>
      </p:sp>
      <p:sp>
        <p:nvSpPr>
          <p:cNvPr id="64" name="矩形 63">
            <a:extLst>
              <a:ext uri="{FF2B5EF4-FFF2-40B4-BE49-F238E27FC236}">
                <a16:creationId xmlns:a16="http://schemas.microsoft.com/office/drawing/2014/main" id="{35800D23-138C-CF61-9005-A18A0EECEB92}"/>
              </a:ext>
            </a:extLst>
          </p:cNvPr>
          <p:cNvSpPr/>
          <p:nvPr/>
        </p:nvSpPr>
        <p:spPr>
          <a:xfrm>
            <a:off x="7993880" y="1588900"/>
            <a:ext cx="963209" cy="1654935"/>
          </a:xfrm>
          <a:prstGeom prst="rect">
            <a:avLst/>
          </a:prstGeom>
          <a:noFill/>
          <a:ln w="25400" cap="flat" cmpd="sng" algn="ctr">
            <a:solidFill>
              <a:srgbClr val="711B97"/>
            </a:solidFill>
            <a:prstDash val="sysDot"/>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zh-TW" altLang="en-US" sz="1400" b="0" i="0" u="none" strike="noStrike" kern="0" cap="none" spc="0" normalizeH="0" baseline="0" noProof="0">
              <a:ln>
                <a:noFill/>
              </a:ln>
              <a:solidFill>
                <a:srgbClr val="FFFFFF"/>
              </a:solidFill>
              <a:effectLst/>
              <a:uLnTx/>
              <a:uFillTx/>
              <a:latin typeface="Arial"/>
              <a:ea typeface="新細明體" panose="02020500000000000000" pitchFamily="18" charset="-120"/>
              <a:cs typeface="+mn-cs"/>
              <a:sym typeface="Arial"/>
            </a:endParaRPr>
          </a:p>
        </p:txBody>
      </p:sp>
      <p:sp>
        <p:nvSpPr>
          <p:cNvPr id="65" name="矩形 64">
            <a:extLst>
              <a:ext uri="{FF2B5EF4-FFF2-40B4-BE49-F238E27FC236}">
                <a16:creationId xmlns:a16="http://schemas.microsoft.com/office/drawing/2014/main" id="{F9CEB049-1A7D-06A4-CBFB-9D78ED8D7C4B}"/>
              </a:ext>
            </a:extLst>
          </p:cNvPr>
          <p:cNvSpPr/>
          <p:nvPr/>
        </p:nvSpPr>
        <p:spPr>
          <a:xfrm>
            <a:off x="1986282" y="5541865"/>
            <a:ext cx="3856614" cy="274583"/>
          </a:xfrm>
          <a:prstGeom prst="rect">
            <a:avLst/>
          </a:prstGeom>
          <a:noFill/>
          <a:ln w="25400" cap="flat" cmpd="sng" algn="ctr">
            <a:solidFill>
              <a:srgbClr val="711B97"/>
            </a:solidFill>
            <a:prstDash val="sysDot"/>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zh-TW" altLang="en-US" sz="1400" b="0" i="0" u="none" strike="noStrike" kern="0" cap="none" spc="0" normalizeH="0" baseline="0" noProof="0">
              <a:ln>
                <a:noFill/>
              </a:ln>
              <a:solidFill>
                <a:srgbClr val="FFFFFF"/>
              </a:solidFill>
              <a:effectLst/>
              <a:uLnTx/>
              <a:uFillTx/>
              <a:latin typeface="Arial"/>
              <a:ea typeface="新細明體" panose="02020500000000000000" pitchFamily="18" charset="-120"/>
              <a:cs typeface="+mn-cs"/>
              <a:sym typeface="Arial"/>
            </a:endParaRPr>
          </a:p>
        </p:txBody>
      </p:sp>
      <p:sp>
        <p:nvSpPr>
          <p:cNvPr id="66" name="矩形 65">
            <a:extLst>
              <a:ext uri="{FF2B5EF4-FFF2-40B4-BE49-F238E27FC236}">
                <a16:creationId xmlns:a16="http://schemas.microsoft.com/office/drawing/2014/main" id="{70A5AA36-6AB6-1F37-5B9F-F3617E2334D6}"/>
              </a:ext>
            </a:extLst>
          </p:cNvPr>
          <p:cNvSpPr/>
          <p:nvPr/>
        </p:nvSpPr>
        <p:spPr>
          <a:xfrm>
            <a:off x="9180024" y="1595210"/>
            <a:ext cx="963209" cy="1654935"/>
          </a:xfrm>
          <a:prstGeom prst="rect">
            <a:avLst/>
          </a:prstGeom>
          <a:noFill/>
          <a:ln w="25400" cap="flat" cmpd="sng" algn="ctr">
            <a:solidFill>
              <a:schemeClr val="accent2">
                <a:lumMod val="50000"/>
              </a:schemeClr>
            </a:solidFill>
            <a:prstDash val="sysDot"/>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zh-TW" altLang="en-US" sz="1400" b="0" i="0" u="none" strike="noStrike" kern="0" cap="none" spc="0" normalizeH="0" baseline="0" noProof="0">
              <a:ln>
                <a:noFill/>
              </a:ln>
              <a:solidFill>
                <a:srgbClr val="FFFFFF"/>
              </a:solidFill>
              <a:effectLst/>
              <a:uLnTx/>
              <a:uFillTx/>
              <a:latin typeface="Arial"/>
              <a:ea typeface="新細明體" panose="02020500000000000000" pitchFamily="18" charset="-120"/>
              <a:cs typeface="+mn-cs"/>
              <a:sym typeface="Arial"/>
            </a:endParaRPr>
          </a:p>
        </p:txBody>
      </p:sp>
      <p:sp>
        <p:nvSpPr>
          <p:cNvPr id="67" name="矩形 66">
            <a:extLst>
              <a:ext uri="{FF2B5EF4-FFF2-40B4-BE49-F238E27FC236}">
                <a16:creationId xmlns:a16="http://schemas.microsoft.com/office/drawing/2014/main" id="{F958DCD2-32A5-7D2F-29D4-D463486786A0}"/>
              </a:ext>
            </a:extLst>
          </p:cNvPr>
          <p:cNvSpPr/>
          <p:nvPr/>
        </p:nvSpPr>
        <p:spPr>
          <a:xfrm>
            <a:off x="1986282" y="5926035"/>
            <a:ext cx="3856614" cy="311096"/>
          </a:xfrm>
          <a:prstGeom prst="rect">
            <a:avLst/>
          </a:prstGeom>
          <a:noFill/>
          <a:ln w="25400" cap="flat" cmpd="sng" algn="ctr">
            <a:solidFill>
              <a:schemeClr val="accent2">
                <a:lumMod val="50000"/>
              </a:schemeClr>
            </a:solidFill>
            <a:prstDash val="sysDot"/>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zh-TW" altLang="en-US" sz="1400" b="0" i="0" u="none" strike="noStrike" kern="0" cap="none" spc="0" normalizeH="0" baseline="0" noProof="0">
              <a:ln>
                <a:noFill/>
              </a:ln>
              <a:solidFill>
                <a:srgbClr val="FFFFFF"/>
              </a:solidFill>
              <a:effectLst/>
              <a:uLnTx/>
              <a:uFillTx/>
              <a:latin typeface="Arial"/>
              <a:ea typeface="新細明體" panose="02020500000000000000" pitchFamily="18" charset="-120"/>
              <a:cs typeface="+mn-cs"/>
              <a:sym typeface="Arial"/>
            </a:endParaRPr>
          </a:p>
        </p:txBody>
      </p:sp>
      <p:pic>
        <p:nvPicPr>
          <p:cNvPr id="68" name="圖片 67" descr="\documentclass{article}&#10;\usepackage{amsmath, xcolor}&#10;\pagestyle{empty}&#10;\begin{document}&#10;&#10;Combine Tanner Graph : &#10;&#10;\end{document}" title="IguanaTex Bitmap Display">
            <a:extLst>
              <a:ext uri="{FF2B5EF4-FFF2-40B4-BE49-F238E27FC236}">
                <a16:creationId xmlns:a16="http://schemas.microsoft.com/office/drawing/2014/main" id="{25A9CB94-43E0-D7B9-543B-86CEBC608FF6}"/>
              </a:ext>
            </a:extLst>
          </p:cNvPr>
          <p:cNvPicPr>
            <a:picLocks noChangeAspect="1"/>
          </p:cNvPicPr>
          <p:nvPr>
            <p:custDataLst>
              <p:tags r:id="rId2"/>
            </p:custDataLst>
          </p:nvPr>
        </p:nvPicPr>
        <p:blipFill>
          <a:blip r:embed="rId11">
            <a:extLst>
              <a:ext uri="{28A0092B-C50C-407E-A947-70E740481C1C}">
                <a14:useLocalDpi xmlns:a14="http://schemas.microsoft.com/office/drawing/2010/main" val="0"/>
              </a:ext>
            </a:extLst>
          </a:blip>
          <a:stretch>
            <a:fillRect/>
          </a:stretch>
        </p:blipFill>
        <p:spPr>
          <a:xfrm>
            <a:off x="191387" y="1137658"/>
            <a:ext cx="2825128" cy="231710"/>
          </a:xfrm>
          <a:prstGeom prst="rect">
            <a:avLst/>
          </a:prstGeom>
        </p:spPr>
      </p:pic>
      <p:pic>
        <p:nvPicPr>
          <p:cNvPr id="18" name="圖片 17" descr="\documentclass{article}&#10;\usepackage{amsmath, xcolor}&#10;\pagestyle{empty}&#10;\begin{document}&#10;\begin{itemize}&#10;\item filled circles(black): unpunctured variable nodes&#10;\item unfilled circles(white \&amp; orange): punctured variable nodes&#10;\end{itemize}&#10;&#10;\end{document}" title="IguanaTex Bitmap Display">
            <a:extLst>
              <a:ext uri="{FF2B5EF4-FFF2-40B4-BE49-F238E27FC236}">
                <a16:creationId xmlns:a16="http://schemas.microsoft.com/office/drawing/2014/main" id="{BE10294E-6339-0D4E-F3B0-A10E4FCBBAA0}"/>
              </a:ext>
            </a:extLst>
          </p:cNvPr>
          <p:cNvPicPr>
            <a:picLocks noChangeAspect="1"/>
          </p:cNvPicPr>
          <p:nvPr>
            <p:custDataLst>
              <p:tags r:id="rId3"/>
            </p:custDataLst>
          </p:nvPr>
        </p:nvPicPr>
        <p:blipFill>
          <a:blip r:embed="rId12">
            <a:extLst>
              <a:ext uri="{28A0092B-C50C-407E-A947-70E740481C1C}">
                <a14:useLocalDpi xmlns:a14="http://schemas.microsoft.com/office/drawing/2010/main" val="0"/>
              </a:ext>
            </a:extLst>
          </a:blip>
          <a:stretch>
            <a:fillRect/>
          </a:stretch>
        </p:blipFill>
        <p:spPr>
          <a:xfrm>
            <a:off x="396519" y="3720608"/>
            <a:ext cx="4135044" cy="468169"/>
          </a:xfrm>
          <a:prstGeom prst="rect">
            <a:avLst/>
          </a:prstGeom>
        </p:spPr>
      </p:pic>
      <p:sp>
        <p:nvSpPr>
          <p:cNvPr id="8" name="矩形 7">
            <a:extLst>
              <a:ext uri="{FF2B5EF4-FFF2-40B4-BE49-F238E27FC236}">
                <a16:creationId xmlns:a16="http://schemas.microsoft.com/office/drawing/2014/main" id="{E7E929CC-16EA-B2FE-5C2D-AD2934752103}"/>
              </a:ext>
            </a:extLst>
          </p:cNvPr>
          <p:cNvSpPr/>
          <p:nvPr/>
        </p:nvSpPr>
        <p:spPr>
          <a:xfrm>
            <a:off x="804901" y="1586352"/>
            <a:ext cx="4373866" cy="1856232"/>
          </a:xfrm>
          <a:prstGeom prst="rect">
            <a:avLst/>
          </a:prstGeom>
          <a:no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9" name="矩形 8">
            <a:extLst>
              <a:ext uri="{FF2B5EF4-FFF2-40B4-BE49-F238E27FC236}">
                <a16:creationId xmlns:a16="http://schemas.microsoft.com/office/drawing/2014/main" id="{D08D15BC-7767-A658-E6B7-6A31C238F739}"/>
              </a:ext>
            </a:extLst>
          </p:cNvPr>
          <p:cNvSpPr/>
          <p:nvPr/>
        </p:nvSpPr>
        <p:spPr>
          <a:xfrm>
            <a:off x="5262469" y="1582386"/>
            <a:ext cx="1245715" cy="1856232"/>
          </a:xfrm>
          <a:prstGeom prst="rect">
            <a:avLst/>
          </a:prstGeom>
          <a:no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橢圓 12">
            <a:extLst>
              <a:ext uri="{FF2B5EF4-FFF2-40B4-BE49-F238E27FC236}">
                <a16:creationId xmlns:a16="http://schemas.microsoft.com/office/drawing/2014/main" id="{472B6DE9-6DD3-D5E0-E47A-E8514599BF4A}"/>
              </a:ext>
            </a:extLst>
          </p:cNvPr>
          <p:cNvSpPr/>
          <p:nvPr/>
        </p:nvSpPr>
        <p:spPr>
          <a:xfrm>
            <a:off x="8098030" y="2952135"/>
            <a:ext cx="237291" cy="237600"/>
          </a:xfrm>
          <a:prstGeom prst="ellipse">
            <a:avLst/>
          </a:prstGeom>
          <a:solidFill>
            <a:schemeClr val="accent2">
              <a:lumMod val="60000"/>
              <a:lumOff val="40000"/>
            </a:schemeClr>
          </a:solidFill>
          <a:ln w="6350">
            <a:solidFill>
              <a:srgbClr val="24221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橢圓 13">
            <a:extLst>
              <a:ext uri="{FF2B5EF4-FFF2-40B4-BE49-F238E27FC236}">
                <a16:creationId xmlns:a16="http://schemas.microsoft.com/office/drawing/2014/main" id="{D683242B-1897-92F3-10CB-8757C9AF60B6}"/>
              </a:ext>
            </a:extLst>
          </p:cNvPr>
          <p:cNvSpPr/>
          <p:nvPr/>
        </p:nvSpPr>
        <p:spPr>
          <a:xfrm>
            <a:off x="8651298" y="2952135"/>
            <a:ext cx="237291" cy="237600"/>
          </a:xfrm>
          <a:prstGeom prst="ellipse">
            <a:avLst/>
          </a:prstGeom>
          <a:solidFill>
            <a:schemeClr val="accent2">
              <a:lumMod val="60000"/>
              <a:lumOff val="40000"/>
            </a:schemeClr>
          </a:solidFill>
          <a:ln w="6350">
            <a:solidFill>
              <a:srgbClr val="24221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橢圓 14">
            <a:extLst>
              <a:ext uri="{FF2B5EF4-FFF2-40B4-BE49-F238E27FC236}">
                <a16:creationId xmlns:a16="http://schemas.microsoft.com/office/drawing/2014/main" id="{BFB0AD8F-A2E8-9C11-BE8B-C296DBB1B095}"/>
              </a:ext>
            </a:extLst>
          </p:cNvPr>
          <p:cNvSpPr/>
          <p:nvPr/>
        </p:nvSpPr>
        <p:spPr>
          <a:xfrm>
            <a:off x="4396757" y="2950306"/>
            <a:ext cx="237291" cy="237600"/>
          </a:xfrm>
          <a:prstGeom prst="ellipse">
            <a:avLst/>
          </a:prstGeom>
          <a:solidFill>
            <a:schemeClr val="accent2">
              <a:lumMod val="60000"/>
              <a:lumOff val="40000"/>
            </a:schemeClr>
          </a:solidFill>
          <a:ln w="6350">
            <a:solidFill>
              <a:srgbClr val="24221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橢圓 15">
            <a:extLst>
              <a:ext uri="{FF2B5EF4-FFF2-40B4-BE49-F238E27FC236}">
                <a16:creationId xmlns:a16="http://schemas.microsoft.com/office/drawing/2014/main" id="{67C8F93B-929F-728B-086D-9520C6526B9F}"/>
              </a:ext>
            </a:extLst>
          </p:cNvPr>
          <p:cNvSpPr/>
          <p:nvPr/>
        </p:nvSpPr>
        <p:spPr>
          <a:xfrm>
            <a:off x="3533179" y="2952135"/>
            <a:ext cx="237291" cy="237600"/>
          </a:xfrm>
          <a:prstGeom prst="ellipse">
            <a:avLst/>
          </a:prstGeom>
          <a:solidFill>
            <a:schemeClr val="accent2">
              <a:lumMod val="60000"/>
              <a:lumOff val="40000"/>
            </a:schemeClr>
          </a:solidFill>
          <a:ln w="6350">
            <a:solidFill>
              <a:srgbClr val="24221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3" name="圖片 2" descr="\documentclass{article}&#10;\usepackage{amsmath, xcolor,bm}&#10;\pagestyle{empty}&#10;\begin{document}&#10;&#10;$M_{puncpos} $ each row degree is 1.&#10;&#10;\end{document}" title="IguanaTex Bitmap Display">
            <a:extLst>
              <a:ext uri="{FF2B5EF4-FFF2-40B4-BE49-F238E27FC236}">
                <a16:creationId xmlns:a16="http://schemas.microsoft.com/office/drawing/2014/main" id="{AAD2242C-6A58-1970-449A-A9C27EAE95E6}"/>
              </a:ext>
            </a:extLst>
          </p:cNvPr>
          <p:cNvPicPr>
            <a:picLocks noChangeAspect="1"/>
          </p:cNvPicPr>
          <p:nvPr>
            <p:custDataLst>
              <p:tags r:id="rId4"/>
            </p:custDataLst>
          </p:nvPr>
        </p:nvPicPr>
        <p:blipFill>
          <a:blip r:embed="rId13">
            <a:extLst>
              <a:ext uri="{28A0092B-C50C-407E-A947-70E740481C1C}">
                <a14:useLocalDpi xmlns:a14="http://schemas.microsoft.com/office/drawing/2010/main" val="0"/>
              </a:ext>
            </a:extLst>
          </a:blip>
          <a:stretch>
            <a:fillRect/>
          </a:stretch>
        </p:blipFill>
        <p:spPr>
          <a:xfrm>
            <a:off x="6276909" y="4578310"/>
            <a:ext cx="3010286" cy="223543"/>
          </a:xfrm>
          <a:prstGeom prst="rect">
            <a:avLst/>
          </a:prstGeom>
        </p:spPr>
      </p:pic>
      <p:pic>
        <p:nvPicPr>
          <p:cNvPr id="7" name="圖片 6" descr="\documentclass{article}&#10;\usepackage{amsmath, xcolor,bm}&#10;\pagestyle{empty}&#10;\begin{document}&#10;&#10;$M_{Enhanced1} $ each row degree is 1.&#10;&#10;\end{document}" title="IguanaTex Bitmap Display">
            <a:extLst>
              <a:ext uri="{FF2B5EF4-FFF2-40B4-BE49-F238E27FC236}">
                <a16:creationId xmlns:a16="http://schemas.microsoft.com/office/drawing/2014/main" id="{FDB08BE8-373E-2E50-BBC8-6107B0D3A04F}"/>
              </a:ext>
            </a:extLst>
          </p:cNvPr>
          <p:cNvPicPr>
            <a:picLocks noChangeAspect="1"/>
          </p:cNvPicPr>
          <p:nvPr>
            <p:custDataLst>
              <p:tags r:id="rId5"/>
            </p:custDataLst>
          </p:nvPr>
        </p:nvPicPr>
        <p:blipFill>
          <a:blip r:embed="rId14">
            <a:extLst>
              <a:ext uri="{28A0092B-C50C-407E-A947-70E740481C1C}">
                <a14:useLocalDpi xmlns:a14="http://schemas.microsoft.com/office/drawing/2010/main" val="0"/>
              </a:ext>
            </a:extLst>
          </a:blip>
          <a:stretch>
            <a:fillRect/>
          </a:stretch>
        </p:blipFill>
        <p:spPr>
          <a:xfrm>
            <a:off x="6276909" y="5060383"/>
            <a:ext cx="3270858" cy="204343"/>
          </a:xfrm>
          <a:prstGeom prst="rect">
            <a:avLst/>
          </a:prstGeom>
        </p:spPr>
      </p:pic>
      <p:pic>
        <p:nvPicPr>
          <p:cNvPr id="17" name="圖片 16" descr="\documentclass{article}&#10;\usepackage{amsmath, xcolor,bm}&#10;\pagestyle{empty}&#10;\begin{document}&#10;&#10;$M_{Enhanced2} $ each row degree is 1.&#10;&#10;\end{document}" title="IguanaTex Bitmap Display">
            <a:extLst>
              <a:ext uri="{FF2B5EF4-FFF2-40B4-BE49-F238E27FC236}">
                <a16:creationId xmlns:a16="http://schemas.microsoft.com/office/drawing/2014/main" id="{FD1EF850-651F-7D8A-FBA3-A2ECBC3D83B0}"/>
              </a:ext>
            </a:extLst>
          </p:cNvPr>
          <p:cNvPicPr>
            <a:picLocks noChangeAspect="1"/>
          </p:cNvPicPr>
          <p:nvPr>
            <p:custDataLst>
              <p:tags r:id="rId6"/>
            </p:custDataLst>
          </p:nvPr>
        </p:nvPicPr>
        <p:blipFill>
          <a:blip r:embed="rId15">
            <a:extLst>
              <a:ext uri="{28A0092B-C50C-407E-A947-70E740481C1C}">
                <a14:useLocalDpi xmlns:a14="http://schemas.microsoft.com/office/drawing/2010/main" val="0"/>
              </a:ext>
            </a:extLst>
          </a:blip>
          <a:stretch>
            <a:fillRect/>
          </a:stretch>
        </p:blipFill>
        <p:spPr>
          <a:xfrm>
            <a:off x="6276909" y="5525665"/>
            <a:ext cx="3270859" cy="204343"/>
          </a:xfrm>
          <a:prstGeom prst="rect">
            <a:avLst/>
          </a:prstGeom>
        </p:spPr>
      </p:pic>
    </p:spTree>
    <p:extLst>
      <p:ext uri="{BB962C8B-B14F-4D97-AF65-F5344CB8AC3E}">
        <p14:creationId xmlns:p14="http://schemas.microsoft.com/office/powerpoint/2010/main" val="391194130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9EA67B77-F792-D0A6-3AAF-BBD1703129FF}"/>
              </a:ext>
            </a:extLst>
          </p:cNvPr>
          <p:cNvSpPr>
            <a:spLocks noGrp="1"/>
          </p:cNvSpPr>
          <p:nvPr>
            <p:ph type="sldNum" sz="quarter" idx="10"/>
          </p:nvPr>
        </p:nvSpPr>
        <p:spPr/>
        <p:txBody>
          <a:bodyPr/>
          <a:lstStyle/>
          <a:p>
            <a:fld id="{280088F6-7C6C-4B38-8F53-C0D87CD1D86B}" type="slidenum">
              <a:rPr lang="zh-TW" altLang="en-US" smtClean="0"/>
              <a:pPr/>
              <a:t>38</a:t>
            </a:fld>
            <a:endParaRPr lang="zh-TW" altLang="en-US" dirty="0"/>
          </a:p>
        </p:txBody>
      </p:sp>
      <p:sp>
        <p:nvSpPr>
          <p:cNvPr id="3" name="文字方塊 2">
            <a:extLst>
              <a:ext uri="{FF2B5EF4-FFF2-40B4-BE49-F238E27FC236}">
                <a16:creationId xmlns:a16="http://schemas.microsoft.com/office/drawing/2014/main" id="{98240994-508D-EADC-D3F6-E48E27EAA805}"/>
              </a:ext>
            </a:extLst>
          </p:cNvPr>
          <p:cNvSpPr txBox="1"/>
          <p:nvPr/>
        </p:nvSpPr>
        <p:spPr>
          <a:xfrm>
            <a:off x="0" y="0"/>
            <a:ext cx="10643191" cy="584775"/>
          </a:xfrm>
          <a:prstGeom prst="rect">
            <a:avLst/>
          </a:prstGeom>
          <a:noFill/>
        </p:spPr>
        <p:txBody>
          <a:bodyPr wrap="square">
            <a:spAutoFit/>
          </a:bodyPr>
          <a:lstStyle/>
          <a:p>
            <a:r>
              <a:rPr lang="en-US" altLang="zh-TW" sz="3200" b="1" dirty="0">
                <a:solidFill>
                  <a:schemeClr val="bg1"/>
                </a:solidFill>
                <a:latin typeface="Times New Roman" panose="02020603050405020304" pitchFamily="18" charset="0"/>
                <a:cs typeface="Times New Roman" panose="02020603050405020304" pitchFamily="18" charset="0"/>
              </a:rPr>
              <a:t>Enhanced Structure - Algorithm</a:t>
            </a:r>
            <a:endParaRPr lang="zh-TW" altLang="en-US" sz="3200" b="1" dirty="0">
              <a:solidFill>
                <a:schemeClr val="bg1"/>
              </a:solidFill>
              <a:latin typeface="Times New Roman" panose="02020603050405020304" pitchFamily="18" charset="0"/>
              <a:cs typeface="Times New Roman" panose="02020603050405020304" pitchFamily="18" charset="0"/>
            </a:endParaRPr>
          </a:p>
        </p:txBody>
      </p:sp>
      <p:pic>
        <p:nvPicPr>
          <p:cNvPr id="5" name="圖片 4">
            <a:extLst>
              <a:ext uri="{FF2B5EF4-FFF2-40B4-BE49-F238E27FC236}">
                <a16:creationId xmlns:a16="http://schemas.microsoft.com/office/drawing/2014/main" id="{6BF3D6B5-D504-A999-1528-A6D1DE97AFA4}"/>
              </a:ext>
            </a:extLst>
          </p:cNvPr>
          <p:cNvPicPr>
            <a:picLocks noChangeAspect="1"/>
          </p:cNvPicPr>
          <p:nvPr/>
        </p:nvPicPr>
        <p:blipFill>
          <a:blip r:embed="rId2"/>
          <a:stretch>
            <a:fillRect/>
          </a:stretch>
        </p:blipFill>
        <p:spPr>
          <a:xfrm>
            <a:off x="3170722" y="671027"/>
            <a:ext cx="5850555" cy="5850555"/>
          </a:xfrm>
          <a:prstGeom prst="rect">
            <a:avLst/>
          </a:prstGeom>
        </p:spPr>
      </p:pic>
    </p:spTree>
    <p:extLst>
      <p:ext uri="{BB962C8B-B14F-4D97-AF65-F5344CB8AC3E}">
        <p14:creationId xmlns:p14="http://schemas.microsoft.com/office/powerpoint/2010/main" val="18210100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931DAB-D79A-DF97-DC0D-DCCBB6487F05}"/>
            </a:ext>
          </a:extLst>
        </p:cNvPr>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72402C95-068D-441B-A459-D4B142ABD2D6}"/>
              </a:ext>
            </a:extLst>
          </p:cNvPr>
          <p:cNvSpPr>
            <a:spLocks noGrp="1"/>
          </p:cNvSpPr>
          <p:nvPr>
            <p:ph type="sldNum" sz="quarter" idx="10"/>
          </p:nvPr>
        </p:nvSpPr>
        <p:spPr/>
        <p:txBody>
          <a:bodyPr/>
          <a:lstStyle/>
          <a:p>
            <a:fld id="{280088F6-7C6C-4B38-8F53-C0D87CD1D86B}" type="slidenum">
              <a:rPr lang="zh-TW" altLang="en-US" smtClean="0"/>
              <a:pPr/>
              <a:t>39</a:t>
            </a:fld>
            <a:endParaRPr lang="zh-TW" altLang="en-US" dirty="0"/>
          </a:p>
        </p:txBody>
      </p:sp>
      <p:sp>
        <p:nvSpPr>
          <p:cNvPr id="3" name="文字方塊 2">
            <a:extLst>
              <a:ext uri="{FF2B5EF4-FFF2-40B4-BE49-F238E27FC236}">
                <a16:creationId xmlns:a16="http://schemas.microsoft.com/office/drawing/2014/main" id="{70E27DB0-0948-AE58-0EB5-8B25096D3AC8}"/>
              </a:ext>
            </a:extLst>
          </p:cNvPr>
          <p:cNvSpPr txBox="1"/>
          <p:nvPr/>
        </p:nvSpPr>
        <p:spPr>
          <a:xfrm>
            <a:off x="0" y="0"/>
            <a:ext cx="10643191" cy="584775"/>
          </a:xfrm>
          <a:prstGeom prst="rect">
            <a:avLst/>
          </a:prstGeom>
          <a:noFill/>
        </p:spPr>
        <p:txBody>
          <a:bodyPr wrap="square">
            <a:spAutoFit/>
          </a:bodyPr>
          <a:lstStyle/>
          <a:p>
            <a:r>
              <a:rPr lang="en-US" altLang="zh-TW" sz="3200" b="1" dirty="0">
                <a:solidFill>
                  <a:schemeClr val="bg1"/>
                </a:solidFill>
                <a:latin typeface="Times New Roman" panose="02020603050405020304" pitchFamily="18" charset="0"/>
                <a:cs typeface="Times New Roman" panose="02020603050405020304" pitchFamily="18" charset="0"/>
              </a:rPr>
              <a:t>Enhanced Structure – Simulation</a:t>
            </a:r>
            <a:endParaRPr lang="zh-TW" altLang="en-US" sz="3200" b="1" dirty="0">
              <a:solidFill>
                <a:schemeClr val="bg1"/>
              </a:solidFill>
              <a:latin typeface="Times New Roman" panose="02020603050405020304" pitchFamily="18" charset="0"/>
              <a:cs typeface="Times New Roman" panose="02020603050405020304" pitchFamily="18" charset="0"/>
            </a:endParaRPr>
          </a:p>
        </p:txBody>
      </p:sp>
      <p:pic>
        <p:nvPicPr>
          <p:cNvPr id="4" name="圖片 3" descr="\documentclass{article}&#10;\usepackage{amsmath, xcolor}&#10;\pagestyle{empty}&#10;\begin{document}&#10;\begin{itemize}&#10;\item Payload : PEG-P1&#10;\item Extra   : LDPC-E1&#10;\end{itemize}&#10;&#10;\end{document}" title="IguanaTex Bitmap Display">
            <a:extLst>
              <a:ext uri="{FF2B5EF4-FFF2-40B4-BE49-F238E27FC236}">
                <a16:creationId xmlns:a16="http://schemas.microsoft.com/office/drawing/2014/main" id="{D66A2424-0895-248A-B9FD-B7EBD4E21BCC}"/>
              </a:ext>
            </a:extLst>
          </p:cNvPr>
          <p:cNvPicPr>
            <a:picLocks noChangeAspect="1"/>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371950" y="1069656"/>
            <a:ext cx="1421156" cy="425011"/>
          </a:xfrm>
          <a:prstGeom prst="rect">
            <a:avLst/>
          </a:prstGeom>
        </p:spPr>
      </p:pic>
      <p:pic>
        <p:nvPicPr>
          <p:cNvPr id="7" name="圖片 6" descr="一張含有 文字, 行, 繪圖, 螢幕擷取畫面 的圖片&#10;&#10;AI 產生的內容可能不正確。">
            <a:extLst>
              <a:ext uri="{FF2B5EF4-FFF2-40B4-BE49-F238E27FC236}">
                <a16:creationId xmlns:a16="http://schemas.microsoft.com/office/drawing/2014/main" id="{9547FD55-E693-2146-CB36-B3414BB982AD}"/>
              </a:ext>
            </a:extLst>
          </p:cNvPr>
          <p:cNvPicPr>
            <a:picLocks noChangeAspect="1"/>
          </p:cNvPicPr>
          <p:nvPr/>
        </p:nvPicPr>
        <p:blipFill>
          <a:blip r:embed="rId5">
            <a:extLst>
              <a:ext uri="{28A0092B-C50C-407E-A947-70E740481C1C}">
                <a14:useLocalDpi xmlns:a14="http://schemas.microsoft.com/office/drawing/2010/main" val="0"/>
              </a:ext>
            </a:extLst>
          </a:blip>
          <a:srcRect l="2946" t="2596" r="6757"/>
          <a:stretch/>
        </p:blipFill>
        <p:spPr>
          <a:xfrm>
            <a:off x="6590099" y="1629243"/>
            <a:ext cx="4894762" cy="3960000"/>
          </a:xfrm>
          <a:prstGeom prst="rect">
            <a:avLst/>
          </a:prstGeom>
        </p:spPr>
      </p:pic>
      <p:pic>
        <p:nvPicPr>
          <p:cNvPr id="10" name="圖片 9" descr="一張含有 文字, 行, 繪圖, 圖表 的圖片&#10;&#10;AI 產生的內容可能不正確。">
            <a:extLst>
              <a:ext uri="{FF2B5EF4-FFF2-40B4-BE49-F238E27FC236}">
                <a16:creationId xmlns:a16="http://schemas.microsoft.com/office/drawing/2014/main" id="{31934D06-A28D-4571-647C-37C12E0827D9}"/>
              </a:ext>
            </a:extLst>
          </p:cNvPr>
          <p:cNvPicPr>
            <a:picLocks noChangeAspect="1"/>
          </p:cNvPicPr>
          <p:nvPr/>
        </p:nvPicPr>
        <p:blipFill>
          <a:blip r:embed="rId6">
            <a:extLst>
              <a:ext uri="{28A0092B-C50C-407E-A947-70E740481C1C}">
                <a14:useLocalDpi xmlns:a14="http://schemas.microsoft.com/office/drawing/2010/main" val="0"/>
              </a:ext>
            </a:extLst>
          </a:blip>
          <a:srcRect l="2880" t="2982" r="7126"/>
          <a:stretch/>
        </p:blipFill>
        <p:spPr>
          <a:xfrm>
            <a:off x="837965" y="1664208"/>
            <a:ext cx="4897789" cy="3960000"/>
          </a:xfrm>
          <a:prstGeom prst="rect">
            <a:avLst/>
          </a:prstGeom>
        </p:spPr>
      </p:pic>
    </p:spTree>
    <p:extLst>
      <p:ext uri="{BB962C8B-B14F-4D97-AF65-F5344CB8AC3E}">
        <p14:creationId xmlns:p14="http://schemas.microsoft.com/office/powerpoint/2010/main" val="31638336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82EE9A33-3E41-9197-9B7B-FFE07A0C10A6}"/>
              </a:ext>
            </a:extLst>
          </p:cNvPr>
          <p:cNvSpPr>
            <a:spLocks noGrp="1"/>
          </p:cNvSpPr>
          <p:nvPr>
            <p:ph type="sldNum" sz="quarter" idx="10"/>
          </p:nvPr>
        </p:nvSpPr>
        <p:spPr/>
        <p:txBody>
          <a:bodyPr/>
          <a:lstStyle/>
          <a:p>
            <a:fld id="{280088F6-7C6C-4B38-8F53-C0D87CD1D86B}" type="slidenum">
              <a:rPr lang="zh-TW" altLang="en-US" smtClean="0"/>
              <a:pPr/>
              <a:t>4</a:t>
            </a:fld>
            <a:endParaRPr lang="zh-TW" altLang="en-US" dirty="0"/>
          </a:p>
        </p:txBody>
      </p:sp>
      <p:sp>
        <p:nvSpPr>
          <p:cNvPr id="3" name="文字方塊 2">
            <a:extLst>
              <a:ext uri="{FF2B5EF4-FFF2-40B4-BE49-F238E27FC236}">
                <a16:creationId xmlns:a16="http://schemas.microsoft.com/office/drawing/2014/main" id="{76A66D1A-1918-8C4E-C831-5B6A6CB51A31}"/>
              </a:ext>
            </a:extLst>
          </p:cNvPr>
          <p:cNvSpPr txBox="1"/>
          <p:nvPr/>
        </p:nvSpPr>
        <p:spPr>
          <a:xfrm>
            <a:off x="0" y="0"/>
            <a:ext cx="7800109" cy="584775"/>
          </a:xfrm>
          <a:prstGeom prst="rect">
            <a:avLst/>
          </a:prstGeom>
          <a:noFill/>
        </p:spPr>
        <p:txBody>
          <a:bodyPr wrap="square">
            <a:spAutoFit/>
          </a:bodyPr>
          <a:lstStyle/>
          <a:p>
            <a:r>
              <a:rPr lang="en-US" altLang="zh-TW" sz="3200" b="1" dirty="0">
                <a:solidFill>
                  <a:schemeClr val="bg1"/>
                </a:solidFill>
                <a:latin typeface="Times New Roman" panose="02020603050405020304" pitchFamily="18" charset="0"/>
                <a:cs typeface="Times New Roman" panose="02020603050405020304" pitchFamily="18" charset="0"/>
              </a:rPr>
              <a:t>Free-Ride – Encoding</a:t>
            </a:r>
            <a:r>
              <a:rPr lang="zh-TW" altLang="en-US" sz="3200" b="1" dirty="0">
                <a:solidFill>
                  <a:schemeClr val="bg1"/>
                </a:solidFill>
                <a:latin typeface="Times New Roman" panose="02020603050405020304" pitchFamily="18" charset="0"/>
                <a:cs typeface="Times New Roman" panose="02020603050405020304" pitchFamily="18" charset="0"/>
              </a:rPr>
              <a:t> </a:t>
            </a:r>
            <a:r>
              <a:rPr lang="en-US" altLang="zh-TW" sz="3200" b="1" dirty="0">
                <a:solidFill>
                  <a:schemeClr val="bg1"/>
                </a:solidFill>
                <a:latin typeface="Times New Roman" panose="02020603050405020304" pitchFamily="18" charset="0"/>
                <a:cs typeface="Times New Roman" panose="02020603050405020304" pitchFamily="18" charset="0"/>
              </a:rPr>
              <a:t>Concept </a:t>
            </a:r>
            <a:r>
              <a:rPr lang="zh-TW" altLang="en-US" sz="3200" b="1" dirty="0">
                <a:solidFill>
                  <a:schemeClr val="bg1"/>
                </a:solidFill>
                <a:latin typeface="Times New Roman" panose="02020603050405020304" pitchFamily="18" charset="0"/>
                <a:cs typeface="Times New Roman" panose="02020603050405020304" pitchFamily="18" charset="0"/>
              </a:rPr>
              <a:t>　</a:t>
            </a:r>
          </a:p>
        </p:txBody>
      </p:sp>
      <p:pic>
        <p:nvPicPr>
          <p:cNvPr id="4" name="圖片 3" descr="\documentclass{article}&#10;\usepackage{amsmath}&#10;\pagestyle{empty}&#10;\usepackage{bm}  % 使用粗體數學符號&#10;\begin{document}&#10;&#10;\noindent&#10;$\bf{{U}} $ : Payload Information Bits&#10;&#10;\noindent&#10;$\bf{{V}} $ : Extra Information Bits&#10;&#10;\noindent&#10;$\bf{{C}} $ : Payload CodeWord&#10;&#10;\noindent&#10;$\bf{{W}} $ : Extra CodeWord&#10;&#10;&#10;\noindent&#10;$\bf{X} $ : Transmit CodeWord&#10;&#10;\noindent&#10;$\bf{Y} $ : Receive signal&#10;&#10;&#10;\noindent&#10;$ \hat{\bf{U}} $ :  Estimated Payload Information bits&#10;&#10;\noindent&#10;$ \hat{\bf{V}} $ :  Estimated Extra Information bits&#10;&#10;&#10;\end{document}" title="IguanaTex Bitmap Display">
            <a:extLst>
              <a:ext uri="{FF2B5EF4-FFF2-40B4-BE49-F238E27FC236}">
                <a16:creationId xmlns:a16="http://schemas.microsoft.com/office/drawing/2014/main" id="{90EF508C-07D9-04C3-D662-80E02215C58C}"/>
              </a:ext>
            </a:extLst>
          </p:cNvPr>
          <p:cNvPicPr>
            <a:picLocks noChangeAspect="1"/>
          </p:cNvPicPr>
          <p:nvPr>
            <p:custDataLst>
              <p:tags r:id="rId1"/>
            </p:custDataLst>
          </p:nvPr>
        </p:nvPicPr>
        <p:blipFill>
          <a:blip r:embed="rId7">
            <a:extLst>
              <a:ext uri="{28A0092B-C50C-407E-A947-70E740481C1C}">
                <a14:useLocalDpi xmlns:a14="http://schemas.microsoft.com/office/drawing/2010/main" val="0"/>
              </a:ext>
            </a:extLst>
          </a:blip>
          <a:stretch>
            <a:fillRect/>
          </a:stretch>
        </p:blipFill>
        <p:spPr>
          <a:xfrm>
            <a:off x="7800109" y="1169558"/>
            <a:ext cx="4012798" cy="2074972"/>
          </a:xfrm>
          <a:prstGeom prst="rect">
            <a:avLst/>
          </a:prstGeom>
        </p:spPr>
      </p:pic>
      <p:pic>
        <p:nvPicPr>
          <p:cNvPr id="5" name="圖片 4">
            <a:extLst>
              <a:ext uri="{FF2B5EF4-FFF2-40B4-BE49-F238E27FC236}">
                <a16:creationId xmlns:a16="http://schemas.microsoft.com/office/drawing/2014/main" id="{F7DD1605-C808-CBA8-232B-1051352E8A16}"/>
              </a:ext>
            </a:extLst>
          </p:cNvPr>
          <p:cNvPicPr>
            <a:picLocks noChangeAspect="1"/>
          </p:cNvPicPr>
          <p:nvPr/>
        </p:nvPicPr>
        <p:blipFill>
          <a:blip r:embed="rId8"/>
          <a:stretch>
            <a:fillRect/>
          </a:stretch>
        </p:blipFill>
        <p:spPr>
          <a:xfrm>
            <a:off x="2525659" y="3577076"/>
            <a:ext cx="7140682" cy="2509728"/>
          </a:xfrm>
          <a:prstGeom prst="rect">
            <a:avLst/>
          </a:prstGeom>
        </p:spPr>
      </p:pic>
      <p:grpSp>
        <p:nvGrpSpPr>
          <p:cNvPr id="6" name="群組 5">
            <a:extLst>
              <a:ext uri="{FF2B5EF4-FFF2-40B4-BE49-F238E27FC236}">
                <a16:creationId xmlns:a16="http://schemas.microsoft.com/office/drawing/2014/main" id="{9493EE21-CFEA-DC60-B8BE-3EE4A8BAA429}"/>
              </a:ext>
            </a:extLst>
          </p:cNvPr>
          <p:cNvGrpSpPr/>
          <p:nvPr/>
        </p:nvGrpSpPr>
        <p:grpSpPr>
          <a:xfrm>
            <a:off x="833500" y="1325287"/>
            <a:ext cx="6335009" cy="1994521"/>
            <a:chOff x="901233" y="1434479"/>
            <a:chExt cx="6335009" cy="1994521"/>
          </a:xfrm>
        </p:grpSpPr>
        <p:grpSp>
          <p:nvGrpSpPr>
            <p:cNvPr id="7" name="群組 6">
              <a:extLst>
                <a:ext uri="{FF2B5EF4-FFF2-40B4-BE49-F238E27FC236}">
                  <a16:creationId xmlns:a16="http://schemas.microsoft.com/office/drawing/2014/main" id="{BC0F1692-47DB-E86F-F49B-380BF037335E}"/>
                </a:ext>
              </a:extLst>
            </p:cNvPr>
            <p:cNvGrpSpPr/>
            <p:nvPr>
              <p:custDataLst>
                <p:tags r:id="rId3"/>
              </p:custDataLst>
            </p:nvPr>
          </p:nvGrpSpPr>
          <p:grpSpPr>
            <a:xfrm>
              <a:off x="901233" y="1434479"/>
              <a:ext cx="6335009" cy="1994521"/>
              <a:chOff x="901233" y="1434479"/>
              <a:chExt cx="6335009" cy="1994521"/>
            </a:xfrm>
          </p:grpSpPr>
          <p:pic>
            <p:nvPicPr>
              <p:cNvPr id="10" name="圖片 9">
                <a:extLst>
                  <a:ext uri="{FF2B5EF4-FFF2-40B4-BE49-F238E27FC236}">
                    <a16:creationId xmlns:a16="http://schemas.microsoft.com/office/drawing/2014/main" id="{45C99033-64EF-009D-1C2E-65CCE6CB743A}"/>
                  </a:ext>
                </a:extLst>
              </p:cNvPr>
              <p:cNvPicPr>
                <a:picLocks noChangeAspect="1"/>
              </p:cNvPicPr>
              <p:nvPr/>
            </p:nvPicPr>
            <p:blipFill>
              <a:blip r:embed="rId9"/>
              <a:stretch>
                <a:fillRect/>
              </a:stretch>
            </p:blipFill>
            <p:spPr>
              <a:xfrm>
                <a:off x="901233" y="1434479"/>
                <a:ext cx="6335009" cy="1695687"/>
              </a:xfrm>
              <a:prstGeom prst="rect">
                <a:avLst/>
              </a:prstGeom>
            </p:spPr>
          </p:pic>
          <p:pic>
            <p:nvPicPr>
              <p:cNvPr id="11" name="圖片 10" descr="\documentclass{article}&#10;\usepackage{amsmath, xcolor}&#10;\pagestyle{empty}&#10;\begin{document}&#10;&#10;Encoding Scheme&#10;&#10;&#10;\end{document}" title="IguanaTex Bitmap Display">
                <a:extLst>
                  <a:ext uri="{FF2B5EF4-FFF2-40B4-BE49-F238E27FC236}">
                    <a16:creationId xmlns:a16="http://schemas.microsoft.com/office/drawing/2014/main" id="{B038B8A4-6ECE-483E-3BC8-35BD6BD77137}"/>
                  </a:ext>
                </a:extLst>
              </p:cNvPr>
              <p:cNvPicPr>
                <a:picLocks noChangeAspect="1"/>
              </p:cNvPicPr>
              <p:nvPr>
                <p:custDataLst>
                  <p:tags r:id="rId5"/>
                </p:custDataLst>
              </p:nvPr>
            </p:nvPicPr>
            <p:blipFill>
              <a:blip r:embed="rId10">
                <a:extLst>
                  <a:ext uri="{28A0092B-C50C-407E-A947-70E740481C1C}">
                    <a14:useLocalDpi xmlns:a14="http://schemas.microsoft.com/office/drawing/2010/main" val="0"/>
                  </a:ext>
                </a:extLst>
              </a:blip>
              <a:stretch>
                <a:fillRect/>
              </a:stretch>
            </p:blipFill>
            <p:spPr>
              <a:xfrm>
                <a:off x="3032625" y="3221914"/>
                <a:ext cx="1734857" cy="207086"/>
              </a:xfrm>
              <a:prstGeom prst="rect">
                <a:avLst/>
              </a:prstGeom>
            </p:spPr>
          </p:pic>
        </p:grpSp>
        <p:sp>
          <p:nvSpPr>
            <p:cNvPr id="8" name="矩形 7">
              <a:extLst>
                <a:ext uri="{FF2B5EF4-FFF2-40B4-BE49-F238E27FC236}">
                  <a16:creationId xmlns:a16="http://schemas.microsoft.com/office/drawing/2014/main" id="{2F33C151-F4CE-1CD7-5A54-47AC04DFB278}"/>
                </a:ext>
              </a:extLst>
            </p:cNvPr>
            <p:cNvSpPr/>
            <p:nvPr/>
          </p:nvSpPr>
          <p:spPr>
            <a:xfrm>
              <a:off x="3419178" y="1714500"/>
              <a:ext cx="1745488" cy="534924"/>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9" name="圖片 8" descr="\documentclass{article}&#10;\usepackage{amsmath, xcolor,bm}&#10;\pagestyle{empty}&#10;\begin{document}&#10;&#10;AWGN Channel&#10;&#10;\end{document}" title="IguanaTex Bitmap Display">
              <a:extLst>
                <a:ext uri="{FF2B5EF4-FFF2-40B4-BE49-F238E27FC236}">
                  <a16:creationId xmlns:a16="http://schemas.microsoft.com/office/drawing/2014/main" id="{9D3517F9-3C3E-54A4-78CF-94715899BD85}"/>
                </a:ext>
              </a:extLst>
            </p:cNvPr>
            <p:cNvPicPr>
              <a:picLocks noChangeAspect="1"/>
            </p:cNvPicPr>
            <p:nvPr>
              <p:custDataLst>
                <p:tags r:id="rId4"/>
              </p:custDataLst>
            </p:nvPr>
          </p:nvPicPr>
          <p:blipFill>
            <a:blip r:embed="rId11">
              <a:extLst>
                <a:ext uri="{28A0092B-C50C-407E-A947-70E740481C1C}">
                  <a14:useLocalDpi xmlns:a14="http://schemas.microsoft.com/office/drawing/2010/main" val="0"/>
                </a:ext>
              </a:extLst>
            </a:blip>
            <a:stretch>
              <a:fillRect/>
            </a:stretch>
          </p:blipFill>
          <p:spPr>
            <a:xfrm>
              <a:off x="3576950" y="1906990"/>
              <a:ext cx="1429943" cy="149943"/>
            </a:xfrm>
            <a:prstGeom prst="rect">
              <a:avLst/>
            </a:prstGeom>
          </p:spPr>
        </p:pic>
      </p:grpSp>
      <p:pic>
        <p:nvPicPr>
          <p:cNvPr id="12" name="圖片 11" descr="\documentclass{article}&#10;\usepackage{amsmath, xcolor}&#10;\pagestyle{empty}&#10;\begin{document}&#10;&#10;Encoding Algorithm&#10;&#10;&#10;\end{document}" title="IguanaTex Bitmap Display">
            <a:extLst>
              <a:ext uri="{FF2B5EF4-FFF2-40B4-BE49-F238E27FC236}">
                <a16:creationId xmlns:a16="http://schemas.microsoft.com/office/drawing/2014/main" id="{9EB15B7B-2617-3418-3A28-9E13751C831A}"/>
              </a:ext>
            </a:extLst>
          </p:cNvPr>
          <p:cNvPicPr>
            <a:picLocks noChangeAspect="1"/>
          </p:cNvPicPr>
          <p:nvPr>
            <p:custDataLst>
              <p:tags r:id="rId2"/>
            </p:custDataLst>
          </p:nvPr>
        </p:nvPicPr>
        <p:blipFill>
          <a:blip r:embed="rId12">
            <a:extLst>
              <a:ext uri="{28A0092B-C50C-407E-A947-70E740481C1C}">
                <a14:useLocalDpi xmlns:a14="http://schemas.microsoft.com/office/drawing/2010/main" val="0"/>
              </a:ext>
            </a:extLst>
          </a:blip>
          <a:stretch>
            <a:fillRect/>
          </a:stretch>
        </p:blipFill>
        <p:spPr>
          <a:xfrm>
            <a:off x="5096933" y="6032010"/>
            <a:ext cx="2016000" cy="209829"/>
          </a:xfrm>
          <a:prstGeom prst="rect">
            <a:avLst/>
          </a:prstGeom>
        </p:spPr>
      </p:pic>
    </p:spTree>
    <p:extLst>
      <p:ext uri="{BB962C8B-B14F-4D97-AF65-F5344CB8AC3E}">
        <p14:creationId xmlns:p14="http://schemas.microsoft.com/office/powerpoint/2010/main" val="21581943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7FB102-D1D7-7846-6412-16457B77C6F0}"/>
            </a:ext>
          </a:extLst>
        </p:cNvPr>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BC5C9014-3ECD-8593-AE74-4F4701D56F52}"/>
              </a:ext>
            </a:extLst>
          </p:cNvPr>
          <p:cNvSpPr>
            <a:spLocks noGrp="1"/>
          </p:cNvSpPr>
          <p:nvPr>
            <p:ph type="sldNum" sz="quarter" idx="10"/>
          </p:nvPr>
        </p:nvSpPr>
        <p:spPr/>
        <p:txBody>
          <a:bodyPr/>
          <a:lstStyle/>
          <a:p>
            <a:fld id="{280088F6-7C6C-4B38-8F53-C0D87CD1D86B}" type="slidenum">
              <a:rPr lang="zh-TW" altLang="en-US" smtClean="0"/>
              <a:pPr/>
              <a:t>40</a:t>
            </a:fld>
            <a:endParaRPr lang="zh-TW" altLang="en-US" dirty="0"/>
          </a:p>
        </p:txBody>
      </p:sp>
      <p:sp>
        <p:nvSpPr>
          <p:cNvPr id="3" name="文字方塊 2">
            <a:extLst>
              <a:ext uri="{FF2B5EF4-FFF2-40B4-BE49-F238E27FC236}">
                <a16:creationId xmlns:a16="http://schemas.microsoft.com/office/drawing/2014/main" id="{90EA7E63-8E5C-462E-F236-9BCD4DCB38E0}"/>
              </a:ext>
            </a:extLst>
          </p:cNvPr>
          <p:cNvSpPr txBox="1"/>
          <p:nvPr/>
        </p:nvSpPr>
        <p:spPr>
          <a:xfrm>
            <a:off x="0" y="0"/>
            <a:ext cx="10643191" cy="584775"/>
          </a:xfrm>
          <a:prstGeom prst="rect">
            <a:avLst/>
          </a:prstGeom>
          <a:noFill/>
        </p:spPr>
        <p:txBody>
          <a:bodyPr wrap="square">
            <a:spAutoFit/>
          </a:bodyPr>
          <a:lstStyle/>
          <a:p>
            <a:r>
              <a:rPr lang="en-US" altLang="zh-TW" sz="3200" b="1" dirty="0">
                <a:solidFill>
                  <a:schemeClr val="bg1"/>
                </a:solidFill>
                <a:latin typeface="Times New Roman" panose="02020603050405020304" pitchFamily="18" charset="0"/>
                <a:cs typeface="Times New Roman" panose="02020603050405020304" pitchFamily="18" charset="0"/>
              </a:rPr>
              <a:t>Enhanced Structure – Simulation</a:t>
            </a:r>
            <a:endParaRPr lang="zh-TW" altLang="en-US" sz="3200" b="1" dirty="0">
              <a:solidFill>
                <a:schemeClr val="bg1"/>
              </a:solidFill>
              <a:latin typeface="Times New Roman" panose="02020603050405020304" pitchFamily="18" charset="0"/>
              <a:cs typeface="Times New Roman" panose="02020603050405020304" pitchFamily="18" charset="0"/>
            </a:endParaRPr>
          </a:p>
        </p:txBody>
      </p:sp>
      <p:pic>
        <p:nvPicPr>
          <p:cNvPr id="8" name="圖片 7" descr="\documentclass{article}&#10;\usepackage{amsmath, xcolor}&#10;\pagestyle{empty}&#10;\begin{document}&#10;\begin{itemize}&#10;\item Payload : PEG-P1&#10;\item Extra   : BCH-E2&#10;\end{itemize}&#10;&#10;\end{document}" title="IguanaTex Bitmap Display">
            <a:extLst>
              <a:ext uri="{FF2B5EF4-FFF2-40B4-BE49-F238E27FC236}">
                <a16:creationId xmlns:a16="http://schemas.microsoft.com/office/drawing/2014/main" id="{BA13ECCF-80E9-C5BA-9CE4-3CF3C3EE3906}"/>
              </a:ext>
            </a:extLst>
          </p:cNvPr>
          <p:cNvPicPr>
            <a:picLocks noChangeAspect="1"/>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371950" y="1069657"/>
            <a:ext cx="1421156" cy="425011"/>
          </a:xfrm>
          <a:prstGeom prst="rect">
            <a:avLst/>
          </a:prstGeom>
        </p:spPr>
      </p:pic>
      <p:pic>
        <p:nvPicPr>
          <p:cNvPr id="10" name="圖片 9" descr="一張含有 文字, 行, 繪圖, 圖表 的圖片&#10;&#10;AI 產生的內容可能不正確。">
            <a:extLst>
              <a:ext uri="{FF2B5EF4-FFF2-40B4-BE49-F238E27FC236}">
                <a16:creationId xmlns:a16="http://schemas.microsoft.com/office/drawing/2014/main" id="{3F5FE15A-3649-00B8-9B01-96503C96D59E}"/>
              </a:ext>
            </a:extLst>
          </p:cNvPr>
          <p:cNvPicPr>
            <a:picLocks noChangeAspect="1"/>
          </p:cNvPicPr>
          <p:nvPr/>
        </p:nvPicPr>
        <p:blipFill>
          <a:blip r:embed="rId5">
            <a:extLst>
              <a:ext uri="{28A0092B-C50C-407E-A947-70E740481C1C}">
                <a14:useLocalDpi xmlns:a14="http://schemas.microsoft.com/office/drawing/2010/main" val="0"/>
              </a:ext>
            </a:extLst>
          </a:blip>
          <a:srcRect l="3053" t="3107" r="6131"/>
          <a:stretch>
            <a:fillRect/>
          </a:stretch>
        </p:blipFill>
        <p:spPr>
          <a:xfrm>
            <a:off x="837965" y="1664208"/>
            <a:ext cx="4962760" cy="3971186"/>
          </a:xfrm>
          <a:prstGeom prst="rect">
            <a:avLst/>
          </a:prstGeom>
        </p:spPr>
      </p:pic>
      <p:pic>
        <p:nvPicPr>
          <p:cNvPr id="11" name="圖片 10" descr="一張含有 文字, 行, 螢幕擷取畫面, 繪圖 的圖片&#10;&#10;AI 產生的內容可能不正確。">
            <a:extLst>
              <a:ext uri="{FF2B5EF4-FFF2-40B4-BE49-F238E27FC236}">
                <a16:creationId xmlns:a16="http://schemas.microsoft.com/office/drawing/2014/main" id="{05D20882-379E-AA58-C789-3BC8B858B606}"/>
              </a:ext>
            </a:extLst>
          </p:cNvPr>
          <p:cNvPicPr>
            <a:picLocks noChangeAspect="1"/>
          </p:cNvPicPr>
          <p:nvPr/>
        </p:nvPicPr>
        <p:blipFill>
          <a:blip r:embed="rId6">
            <a:extLst>
              <a:ext uri="{28A0092B-C50C-407E-A947-70E740481C1C}">
                <a14:useLocalDpi xmlns:a14="http://schemas.microsoft.com/office/drawing/2010/main" val="0"/>
              </a:ext>
            </a:extLst>
          </a:blip>
          <a:srcRect l="2494" t="3271" r="7614"/>
          <a:stretch>
            <a:fillRect/>
          </a:stretch>
        </p:blipFill>
        <p:spPr>
          <a:xfrm>
            <a:off x="6590099" y="1629243"/>
            <a:ext cx="4906822" cy="3960000"/>
          </a:xfrm>
          <a:prstGeom prst="rect">
            <a:avLst/>
          </a:prstGeom>
        </p:spPr>
      </p:pic>
    </p:spTree>
    <p:extLst>
      <p:ext uri="{BB962C8B-B14F-4D97-AF65-F5344CB8AC3E}">
        <p14:creationId xmlns:p14="http://schemas.microsoft.com/office/powerpoint/2010/main" val="250176279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7C2FC5D5-BBCA-3C3A-95EF-BD28F042C51D}"/>
              </a:ext>
            </a:extLst>
          </p:cNvPr>
          <p:cNvSpPr>
            <a:spLocks noGrp="1"/>
          </p:cNvSpPr>
          <p:nvPr>
            <p:ph type="sldNum" sz="quarter" idx="10"/>
          </p:nvPr>
        </p:nvSpPr>
        <p:spPr/>
        <p:txBody>
          <a:bodyPr/>
          <a:lstStyle/>
          <a:p>
            <a:fld id="{280088F6-7C6C-4B38-8F53-C0D87CD1D86B}" type="slidenum">
              <a:rPr lang="zh-TW" altLang="en-US" smtClean="0"/>
              <a:pPr/>
              <a:t>41</a:t>
            </a:fld>
            <a:endParaRPr lang="zh-TW" altLang="en-US" dirty="0"/>
          </a:p>
        </p:txBody>
      </p:sp>
      <p:sp>
        <p:nvSpPr>
          <p:cNvPr id="3" name="文字方塊 2">
            <a:extLst>
              <a:ext uri="{FF2B5EF4-FFF2-40B4-BE49-F238E27FC236}">
                <a16:creationId xmlns:a16="http://schemas.microsoft.com/office/drawing/2014/main" id="{BABFA508-07D7-1915-AAEF-CC708F6A9EB2}"/>
              </a:ext>
            </a:extLst>
          </p:cNvPr>
          <p:cNvSpPr txBox="1"/>
          <p:nvPr/>
        </p:nvSpPr>
        <p:spPr>
          <a:xfrm>
            <a:off x="0" y="0"/>
            <a:ext cx="10643191" cy="584775"/>
          </a:xfrm>
          <a:prstGeom prst="rect">
            <a:avLst/>
          </a:prstGeom>
          <a:noFill/>
        </p:spPr>
        <p:txBody>
          <a:bodyPr wrap="square">
            <a:spAutoFit/>
          </a:bodyPr>
          <a:lstStyle/>
          <a:p>
            <a:r>
              <a:rPr lang="en-US" altLang="zh-TW" sz="3200" b="1" dirty="0">
                <a:solidFill>
                  <a:schemeClr val="bg1"/>
                </a:solidFill>
                <a:latin typeface="Times New Roman" panose="02020603050405020304" pitchFamily="18" charset="0"/>
                <a:cs typeface="Times New Roman" panose="02020603050405020304" pitchFamily="18" charset="0"/>
              </a:rPr>
              <a:t>Enhanced Structure – minimum distance</a:t>
            </a:r>
            <a:endParaRPr lang="zh-TW" altLang="en-US" sz="3200" b="1" dirty="0">
              <a:solidFill>
                <a:schemeClr val="bg1"/>
              </a:solidFill>
              <a:latin typeface="Times New Roman" panose="02020603050405020304" pitchFamily="18" charset="0"/>
              <a:cs typeface="Times New Roman" panose="02020603050405020304" pitchFamily="18" charset="0"/>
            </a:endParaRPr>
          </a:p>
        </p:txBody>
      </p:sp>
      <p:pic>
        <p:nvPicPr>
          <p:cNvPr id="11" name="圖片 10" descr="\documentclass{article}&#10;\usepackage{amsmath, xcolor,bm,amssymb}&#10;\pagestyle{empty}&#10;\begin{document}&#10;&#10;Assume&#10;&#10;\[&#10;  d_{\min}(\mathbf{H}_{\mathrm{payload}})=M,\quad&#10;  d_{\min}(\mathbf{H}_{\mathrm{extra}})=N.&#10;\]&#10;&#10;To determine \(d_{\min}(\mathbf{H}_{\mathrm{Enhanced}})\) (the smallest number of columns summing to zero), two cases must be considered:&#10;&#10;\subsubsection*{Case 1: Zero‐sum from the payload block}&#10;Columns from the payload portion and the three enhancement rows form the submatrix&#10;\[&#10;  \begin{pmatrix}&#10;    \mathbf{H}_{\mathrm{payload}}     &amp; \mathbf{0} &amp; \mathbf{0} &amp; \mathbf{0}\\&#10;    \mathbf{M}_{\mathrm{puncpos}}     &amp; \mathbf{I} &amp; \mathbf{0} &amp; \mathbf{0}\\&#10;    \mathbf{M}_{\mathrm{Enhanced1}}   &amp; \mathbf{0} &amp; \mathbf{I} &amp; \mathbf{0}\\&#10;    \mathbf{M}_{\mathrm{Enhanced2}}   &amp; \mathbf{0} &amp; \mathbf{I} &amp; \mathbf{I}&#10;  \end{pmatrix}.&#10;\]&#10;&#10;&#10;\end{document}" title="IguanaTex Bitmap Display">
            <a:extLst>
              <a:ext uri="{FF2B5EF4-FFF2-40B4-BE49-F238E27FC236}">
                <a16:creationId xmlns:a16="http://schemas.microsoft.com/office/drawing/2014/main" id="{89E737F2-D7C0-88EB-AE73-B51CE791281D}"/>
              </a:ext>
            </a:extLst>
          </p:cNvPr>
          <p:cNvPicPr>
            <a:picLocks noChangeAspect="1"/>
          </p:cNvPicPr>
          <p:nvPr>
            <p:custDataLst>
              <p:tags r:id="rId1"/>
            </p:custDataLst>
          </p:nvPr>
        </p:nvPicPr>
        <p:blipFill>
          <a:blip r:embed="rId3">
            <a:extLst>
              <a:ext uri="{28A0092B-C50C-407E-A947-70E740481C1C}">
                <a14:useLocalDpi xmlns:a14="http://schemas.microsoft.com/office/drawing/2010/main" val="0"/>
              </a:ext>
            </a:extLst>
          </a:blip>
          <a:stretch>
            <a:fillRect/>
          </a:stretch>
        </p:blipFill>
        <p:spPr>
          <a:xfrm>
            <a:off x="434689" y="1028700"/>
            <a:ext cx="7844573" cy="3792002"/>
          </a:xfrm>
          <a:prstGeom prst="rect">
            <a:avLst/>
          </a:prstGeom>
        </p:spPr>
      </p:pic>
    </p:spTree>
    <p:extLst>
      <p:ext uri="{BB962C8B-B14F-4D97-AF65-F5344CB8AC3E}">
        <p14:creationId xmlns:p14="http://schemas.microsoft.com/office/powerpoint/2010/main" val="93334896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B416F4FC-0EBE-B9BB-1862-11B3DD009816}"/>
              </a:ext>
            </a:extLst>
          </p:cNvPr>
          <p:cNvSpPr>
            <a:spLocks noGrp="1"/>
          </p:cNvSpPr>
          <p:nvPr>
            <p:ph type="sldNum" sz="quarter" idx="10"/>
          </p:nvPr>
        </p:nvSpPr>
        <p:spPr/>
        <p:txBody>
          <a:bodyPr/>
          <a:lstStyle/>
          <a:p>
            <a:fld id="{280088F6-7C6C-4B38-8F53-C0D87CD1D86B}" type="slidenum">
              <a:rPr lang="zh-TW" altLang="en-US" smtClean="0"/>
              <a:pPr/>
              <a:t>42</a:t>
            </a:fld>
            <a:endParaRPr lang="zh-TW" altLang="en-US" dirty="0"/>
          </a:p>
        </p:txBody>
      </p:sp>
      <p:pic>
        <p:nvPicPr>
          <p:cNvPr id="4" name="圖片 3" descr="\documentclass{article}&#10;\usepackage{amsmath, xcolor,bm,amssymb}&#10;\pagestyle{empty}&#10;\begin{document}&#10;&#10;Let&#10;\[&#10;  \mathcal{C}_{\mathrm{payload}}&#10;  = \{\,\vec c\in\{0,1\}^{c_1}\mid \vec c\,\mathbf{H}_{\mathrm{payload}}^T=0,\;\mathrm{wt}(\vec c)=M\},&#10;\]&#10;and&#10;\[&#10;  S = \{\,j\mid \exists\,\vec c\in\mathcal{C}_{\mathrm{payload}}:\;c_j=1\}.&#10;\]&#10;Define&#10;\[&#10;  \mathcal{P}_p=\{\,j\mid (\mathbf{M}_{\mathrm{puncpos}})_{*,j}=1\},\quad k_p=|S\cap\mathcal{P}_p|,&#10;\]&#10;\[&#10;  \mathcal{R}_{e1}=\{\,i\mid \exists\,j\in S:(\mathbf{M}_{\mathrm{Enhanced1}})_{i,j}=1\},\quad k_{e1}=|\mathcal{R}_{e1}|,&#10;\]&#10;\[&#10;  \mathcal{R}_{e2}=\{\,i\mid \exists\,j\in S:(\mathbf{M}_{\mathrm{Enhanced2}})_{i,j}=1,\;i\notin\mathcal{R}_{e1}\},\quad k_{e2}=|\mathcal{R}_{e2}|.&#10;\]&#10;A weight-\(M\) payload pattern thus requires&#10;\[&#10;  M + k_p + 2\,k_{e1} + k_{e2}&#10;\]&#10;columns to cancel all flips in the puncture and enhancement identity blocks.  Hence&#10;\[&#10;  d_{\min}^{(1)} = M + k_p + 2\,k_{e1} + k_{e2}.&#10;\]&#10;&#10;\end{document}" title="IguanaTex Bitmap Display">
            <a:extLst>
              <a:ext uri="{FF2B5EF4-FFF2-40B4-BE49-F238E27FC236}">
                <a16:creationId xmlns:a16="http://schemas.microsoft.com/office/drawing/2014/main" id="{6A952A6A-95E5-EF37-FA8D-C786DE5958CE}"/>
              </a:ext>
            </a:extLst>
          </p:cNvPr>
          <p:cNvPicPr>
            <a:picLocks noChangeAspect="1"/>
          </p:cNvPicPr>
          <p:nvPr>
            <p:custDataLst>
              <p:tags r:id="rId1"/>
            </p:custDataLst>
          </p:nvPr>
        </p:nvPicPr>
        <p:blipFill>
          <a:blip r:embed="rId3">
            <a:extLst>
              <a:ext uri="{28A0092B-C50C-407E-A947-70E740481C1C}">
                <a14:useLocalDpi xmlns:a14="http://schemas.microsoft.com/office/drawing/2010/main" val="0"/>
              </a:ext>
            </a:extLst>
          </a:blip>
          <a:stretch>
            <a:fillRect/>
          </a:stretch>
        </p:blipFill>
        <p:spPr>
          <a:xfrm>
            <a:off x="393699" y="1059800"/>
            <a:ext cx="7828114" cy="4636800"/>
          </a:xfrm>
          <a:prstGeom prst="rect">
            <a:avLst/>
          </a:prstGeom>
        </p:spPr>
      </p:pic>
      <p:sp>
        <p:nvSpPr>
          <p:cNvPr id="5" name="文字方塊 4">
            <a:extLst>
              <a:ext uri="{FF2B5EF4-FFF2-40B4-BE49-F238E27FC236}">
                <a16:creationId xmlns:a16="http://schemas.microsoft.com/office/drawing/2014/main" id="{7196548D-241A-455F-E99C-CBE5B7011857}"/>
              </a:ext>
            </a:extLst>
          </p:cNvPr>
          <p:cNvSpPr txBox="1"/>
          <p:nvPr/>
        </p:nvSpPr>
        <p:spPr>
          <a:xfrm>
            <a:off x="0" y="0"/>
            <a:ext cx="10643191" cy="584775"/>
          </a:xfrm>
          <a:prstGeom prst="rect">
            <a:avLst/>
          </a:prstGeom>
          <a:noFill/>
        </p:spPr>
        <p:txBody>
          <a:bodyPr wrap="square">
            <a:spAutoFit/>
          </a:bodyPr>
          <a:lstStyle/>
          <a:p>
            <a:r>
              <a:rPr lang="en-US" altLang="zh-TW" sz="3200" b="1" dirty="0">
                <a:solidFill>
                  <a:schemeClr val="bg1"/>
                </a:solidFill>
                <a:latin typeface="Times New Roman" panose="02020603050405020304" pitchFamily="18" charset="0"/>
                <a:cs typeface="Times New Roman" panose="02020603050405020304" pitchFamily="18" charset="0"/>
              </a:rPr>
              <a:t>Enhanced Structure – minimum distance</a:t>
            </a:r>
            <a:endParaRPr lang="zh-TW" altLang="en-US" sz="3200" b="1"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2796100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7756D0-9D76-D017-7D33-7851AC6ED01E}"/>
            </a:ext>
          </a:extLst>
        </p:cNvPr>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E1AC24D6-1422-D6C3-C813-F9A9459FD514}"/>
              </a:ext>
            </a:extLst>
          </p:cNvPr>
          <p:cNvSpPr>
            <a:spLocks noGrp="1"/>
          </p:cNvSpPr>
          <p:nvPr>
            <p:ph type="sldNum" sz="quarter" idx="10"/>
          </p:nvPr>
        </p:nvSpPr>
        <p:spPr/>
        <p:txBody>
          <a:bodyPr/>
          <a:lstStyle/>
          <a:p>
            <a:fld id="{280088F6-7C6C-4B38-8F53-C0D87CD1D86B}" type="slidenum">
              <a:rPr lang="zh-TW" altLang="en-US" smtClean="0"/>
              <a:pPr/>
              <a:t>43</a:t>
            </a:fld>
            <a:endParaRPr lang="zh-TW" altLang="en-US" dirty="0"/>
          </a:p>
        </p:txBody>
      </p:sp>
      <p:sp>
        <p:nvSpPr>
          <p:cNvPr id="3" name="文字方塊 2">
            <a:extLst>
              <a:ext uri="{FF2B5EF4-FFF2-40B4-BE49-F238E27FC236}">
                <a16:creationId xmlns:a16="http://schemas.microsoft.com/office/drawing/2014/main" id="{765A4D25-73A9-6916-B1A3-8D753B5A757A}"/>
              </a:ext>
            </a:extLst>
          </p:cNvPr>
          <p:cNvSpPr txBox="1"/>
          <p:nvPr/>
        </p:nvSpPr>
        <p:spPr>
          <a:xfrm>
            <a:off x="0" y="0"/>
            <a:ext cx="10643191" cy="584775"/>
          </a:xfrm>
          <a:prstGeom prst="rect">
            <a:avLst/>
          </a:prstGeom>
          <a:noFill/>
        </p:spPr>
        <p:txBody>
          <a:bodyPr wrap="square">
            <a:spAutoFit/>
          </a:bodyPr>
          <a:lstStyle/>
          <a:p>
            <a:r>
              <a:rPr lang="en-US" altLang="zh-TW" sz="3200" b="1" dirty="0">
                <a:solidFill>
                  <a:schemeClr val="bg1"/>
                </a:solidFill>
                <a:latin typeface="Times New Roman" panose="02020603050405020304" pitchFamily="18" charset="0"/>
                <a:cs typeface="Times New Roman" panose="02020603050405020304" pitchFamily="18" charset="0"/>
              </a:rPr>
              <a:t>Enhanced Structure – minimum distance</a:t>
            </a:r>
            <a:endParaRPr lang="zh-TW" altLang="en-US" sz="3200" b="1" dirty="0">
              <a:solidFill>
                <a:schemeClr val="bg1"/>
              </a:solidFill>
              <a:latin typeface="Times New Roman" panose="02020603050405020304" pitchFamily="18" charset="0"/>
              <a:cs typeface="Times New Roman" panose="02020603050405020304" pitchFamily="18" charset="0"/>
            </a:endParaRPr>
          </a:p>
        </p:txBody>
      </p:sp>
      <p:pic>
        <p:nvPicPr>
          <p:cNvPr id="9" name="圖片 8" descr="\documentclass{article}&#10;\usepackage{amsmath, xcolor,bm,amssymb}&#10;\pagestyle{empty}&#10;\begin{document}&#10;&#10;\subsubsection*{Case 2: Zero-sum from the extra block}&#10;Columns from the extra portion and all four identity blocks form the submatrix&#10;\[&#10;  \begin{pmatrix}&#10;    \mathbf{H}_{\mathrm{extra}} &amp; \mathbf{0} &amp; \mathbf{0} &amp; \mathbf{0} \\&#10;    \mathbf{I}                 &amp; \mathbf{I} &amp; \mathbf{0} &amp; \mathbf{0} \\&#10;    \mathbf{I}                 &amp; \mathbf{0} &amp; \mathbf{I} &amp; \mathbf{0} \\&#10;    \mathbf{0}                 &amp; \mathbf{0} &amp; \mathbf{I} &amp; \mathbf{I} \\&#10;  \end{pmatrix}.&#10;\]&#10;Each weight-\(N\) extra codeword flips four identity‐block rows in cascade, requiring a total of \(4N\) columns to restore zero‐sum.  Thus &#10;\[&#10;  d_{\min}^{(2)} = 4N.&#10;\]&#10;&#10;\noindent Taking the smaller of the two cases gives&#10;\[&#10;  d_{\min}(\mathbf{H}_{\mathrm{Enhanced}})&#10;  \;\ge\;&#10;  \min\bigl(M + k_p + 2k_{e1} + k_{e2},\;4N\bigr).&#10;\]&#10;&#10;\end{document}" title="IguanaTex Bitmap Display">
            <a:extLst>
              <a:ext uri="{FF2B5EF4-FFF2-40B4-BE49-F238E27FC236}">
                <a16:creationId xmlns:a16="http://schemas.microsoft.com/office/drawing/2014/main" id="{678A95C5-20D7-62CC-E39F-33D6FD13C68D}"/>
              </a:ext>
            </a:extLst>
          </p:cNvPr>
          <p:cNvPicPr>
            <a:picLocks noChangeAspect="1"/>
          </p:cNvPicPr>
          <p:nvPr>
            <p:custDataLst>
              <p:tags r:id="rId1"/>
            </p:custDataLst>
          </p:nvPr>
        </p:nvPicPr>
        <p:blipFill>
          <a:blip r:embed="rId3">
            <a:extLst>
              <a:ext uri="{28A0092B-C50C-407E-A947-70E740481C1C}">
                <a14:useLocalDpi xmlns:a14="http://schemas.microsoft.com/office/drawing/2010/main" val="0"/>
              </a:ext>
            </a:extLst>
          </a:blip>
          <a:stretch>
            <a:fillRect/>
          </a:stretch>
        </p:blipFill>
        <p:spPr>
          <a:xfrm>
            <a:off x="444502" y="1003299"/>
            <a:ext cx="7844569" cy="4261027"/>
          </a:xfrm>
          <a:prstGeom prst="rect">
            <a:avLst/>
          </a:prstGeom>
        </p:spPr>
      </p:pic>
    </p:spTree>
    <p:extLst>
      <p:ext uri="{BB962C8B-B14F-4D97-AF65-F5344CB8AC3E}">
        <p14:creationId xmlns:p14="http://schemas.microsoft.com/office/powerpoint/2010/main" val="204961103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432431-B0EE-A78A-28B7-BE876CC178B3}"/>
            </a:ext>
          </a:extLst>
        </p:cNvPr>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FE074D37-0A38-49A0-1979-E7C936CA01B4}"/>
              </a:ext>
            </a:extLst>
          </p:cNvPr>
          <p:cNvSpPr>
            <a:spLocks noGrp="1"/>
          </p:cNvSpPr>
          <p:nvPr>
            <p:ph type="sldNum" sz="quarter" idx="10"/>
          </p:nvPr>
        </p:nvSpPr>
        <p:spPr/>
        <p:txBody>
          <a:bodyPr/>
          <a:lstStyle/>
          <a:p>
            <a:fld id="{280088F6-7C6C-4B38-8F53-C0D87CD1D86B}" type="slidenum">
              <a:rPr lang="zh-TW" altLang="en-US" smtClean="0"/>
              <a:pPr/>
              <a:t>44</a:t>
            </a:fld>
            <a:endParaRPr lang="zh-TW" altLang="en-US" dirty="0"/>
          </a:p>
        </p:txBody>
      </p:sp>
      <p:sp>
        <p:nvSpPr>
          <p:cNvPr id="3" name="文字方塊 2">
            <a:extLst>
              <a:ext uri="{FF2B5EF4-FFF2-40B4-BE49-F238E27FC236}">
                <a16:creationId xmlns:a16="http://schemas.microsoft.com/office/drawing/2014/main" id="{0A9F7013-1404-7F05-EC80-EA3B1582571E}"/>
              </a:ext>
            </a:extLst>
          </p:cNvPr>
          <p:cNvSpPr txBox="1"/>
          <p:nvPr/>
        </p:nvSpPr>
        <p:spPr>
          <a:xfrm>
            <a:off x="0" y="0"/>
            <a:ext cx="10643191" cy="584775"/>
          </a:xfrm>
          <a:prstGeom prst="rect">
            <a:avLst/>
          </a:prstGeom>
          <a:noFill/>
        </p:spPr>
        <p:txBody>
          <a:bodyPr wrap="square">
            <a:spAutoFit/>
          </a:bodyPr>
          <a:lstStyle/>
          <a:p>
            <a:r>
              <a:rPr lang="en-US" altLang="zh-TW" sz="3200" b="1" dirty="0">
                <a:solidFill>
                  <a:schemeClr val="bg1"/>
                </a:solidFill>
                <a:latin typeface="Times New Roman" panose="02020603050405020304" pitchFamily="18" charset="0"/>
                <a:cs typeface="Times New Roman" panose="02020603050405020304" pitchFamily="18" charset="0"/>
              </a:rPr>
              <a:t>Enhanced Structure – Observation</a:t>
            </a:r>
            <a:endParaRPr lang="zh-TW" altLang="en-US" sz="3200" b="1" dirty="0">
              <a:solidFill>
                <a:schemeClr val="bg1"/>
              </a:solidFill>
              <a:latin typeface="Times New Roman" panose="02020603050405020304" pitchFamily="18" charset="0"/>
              <a:cs typeface="Times New Roman" panose="02020603050405020304" pitchFamily="18" charset="0"/>
            </a:endParaRPr>
          </a:p>
        </p:txBody>
      </p:sp>
      <p:pic>
        <p:nvPicPr>
          <p:cNvPr id="5" name="圖片 4" descr="\documentclass{article}&#10;\usepackage{amsmath}&#10;&#10;\usepackage[dvipsnames]{xcolor}&#10;\pagestyle{empty}&#10;\begin{document}&#10;\begin{itemize}&#10;  \item We observed a significant improvement in the performance of the extra bits, while the performance of the payload remained unchanged.&#10;&#10;   \item The Enhanced Structure can be seen as a large parity-check matrix, where both the payload and the extra bits are part of it. This is why the extra bits can perform even better than maximum likelihood decoding.&#10;   &#10;&#10;\end{itemize}&#10;\end{document}&#10;&#10;&#10;&#10;&#10;&#10;&#10;&#10;&#10;" title="IguanaTex Bitmap Display">
            <a:extLst>
              <a:ext uri="{FF2B5EF4-FFF2-40B4-BE49-F238E27FC236}">
                <a16:creationId xmlns:a16="http://schemas.microsoft.com/office/drawing/2014/main" id="{1686D79E-FF80-3669-C640-0FC9DB12E702}"/>
              </a:ext>
            </a:extLst>
          </p:cNvPr>
          <p:cNvPicPr>
            <a:picLocks noChangeAspect="1"/>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380725" y="1143368"/>
            <a:ext cx="8492554" cy="1677079"/>
          </a:xfrm>
          <a:prstGeom prst="rect">
            <a:avLst/>
          </a:prstGeom>
        </p:spPr>
      </p:pic>
    </p:spTree>
    <p:extLst>
      <p:ext uri="{BB962C8B-B14F-4D97-AF65-F5344CB8AC3E}">
        <p14:creationId xmlns:p14="http://schemas.microsoft.com/office/powerpoint/2010/main" val="112019465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431722-76B2-AD47-4005-08B82523E0AA}"/>
            </a:ext>
          </a:extLst>
        </p:cNvPr>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D885FA7F-40FB-2D15-ED26-B1646A42F831}"/>
              </a:ext>
            </a:extLst>
          </p:cNvPr>
          <p:cNvSpPr>
            <a:spLocks noGrp="1"/>
          </p:cNvSpPr>
          <p:nvPr>
            <p:ph type="sldNum" sz="quarter" idx="10"/>
          </p:nvPr>
        </p:nvSpPr>
        <p:spPr/>
        <p:txBody>
          <a:bodyPr/>
          <a:lstStyle/>
          <a:p>
            <a:fld id="{280088F6-7C6C-4B38-8F53-C0D87CD1D86B}" type="slidenum">
              <a:rPr lang="zh-TW" altLang="en-US" smtClean="0"/>
              <a:pPr/>
              <a:t>45</a:t>
            </a:fld>
            <a:endParaRPr lang="zh-TW" altLang="en-US" dirty="0"/>
          </a:p>
        </p:txBody>
      </p:sp>
      <p:sp>
        <p:nvSpPr>
          <p:cNvPr id="4" name="文字方塊 3">
            <a:extLst>
              <a:ext uri="{FF2B5EF4-FFF2-40B4-BE49-F238E27FC236}">
                <a16:creationId xmlns:a16="http://schemas.microsoft.com/office/drawing/2014/main" id="{A3EEDE5F-51B2-50A9-4D8E-314F95825AFF}"/>
              </a:ext>
            </a:extLst>
          </p:cNvPr>
          <p:cNvSpPr txBox="1"/>
          <p:nvPr/>
        </p:nvSpPr>
        <p:spPr>
          <a:xfrm>
            <a:off x="0" y="0"/>
            <a:ext cx="7800109" cy="584775"/>
          </a:xfrm>
          <a:prstGeom prst="rect">
            <a:avLst/>
          </a:prstGeom>
          <a:noFill/>
        </p:spPr>
        <p:txBody>
          <a:bodyPr wrap="square">
            <a:spAutoFit/>
          </a:bodyPr>
          <a:lstStyle/>
          <a:p>
            <a:r>
              <a:rPr lang="en-US" altLang="zh-TW" sz="3200" b="1" dirty="0">
                <a:solidFill>
                  <a:schemeClr val="bg1"/>
                </a:solidFill>
                <a:latin typeface="Times New Roman" panose="02020603050405020304" pitchFamily="18" charset="0"/>
                <a:cs typeface="Times New Roman" panose="02020603050405020304" pitchFamily="18" charset="0"/>
              </a:rPr>
              <a:t>Outline</a:t>
            </a:r>
            <a:endParaRPr lang="zh-TW" altLang="en-US" sz="3200" b="1" dirty="0">
              <a:solidFill>
                <a:schemeClr val="bg1"/>
              </a:solidFill>
              <a:latin typeface="Times New Roman" panose="02020603050405020304" pitchFamily="18" charset="0"/>
              <a:cs typeface="Times New Roman" panose="02020603050405020304" pitchFamily="18" charset="0"/>
            </a:endParaRPr>
          </a:p>
        </p:txBody>
      </p:sp>
      <p:pic>
        <p:nvPicPr>
          <p:cNvPr id="3" name="圖片 2" descr="\documentclass{article}&#10;\usepackage{amsmath}&#10;\usepackage[dvipsnames,svgnames]{xcolor}&#10;&#10;&#10;&#10;\pagestyle{empty}&#10;\begin{document}&#10;&#10;\begin{itemize}&#10;% 全域調整 list 間距：&#10;  \setlength{\parskip}{1pt}    % 段落間距&#10;  \setlength{\topsep}{0pt}     % list 與上下文之間距&#10;  \setlength{\partopsep}{0pt}  % list 前的額外換行距&#10;  \setlength{\parsep}{0pt}     % 同一 \item 內段落間距&#10;  \setlength{\itemsep}{3pt}    % 各 \item 之間間距（可調 0pt、1pt…）&#10;  \item[\textcolor{DarkGreen}{\large\textbullet}] \textbf{Introduction}&#10;  \item[\textcolor{DarkGreen}{\large\textbullet}] \textbf{Free-Ride Concept}&#10;    &#10; \item[\textcolor{DarkGreen}{\large\textbullet}] \textbf{Tanner Graph Combination}&#10;&#10;  \item[\textcolor{DarkGreen}{\large\textbullet}] \textbf{Puncture Concept}&#10;    \begin{itemize}&#10;  \setlength{\parskip}{1pt}    % 段落間距&#10;  \setlength{\topsep}{0pt}     % list 與上下文之間距&#10;  \setlength{\partopsep}{0pt}  % list 前的額外換行距&#10;  \setlength{\parsep}{0pt}     % 同一 \item 內段落間距&#10;  \setlength{\itemsep}{1pt}    % 各 \item 之間間距（可調 0pt、1pt…）&#10;      \item[\textcolor{DarkGreen}{$\circ$}] One–Step Recoverable Node Scheme&#10;      \item[\textcolor{DarkGreen}{$\circ$}] Rate–Compatible Puncturing Scheme&#10;    \end{itemize}&#10;  \item[\textcolor{DarkGreen}{\large\textbullet}] \textbf{Origin Structure}&#10;&#10;  \item[\textcolor{DarkGreen}{\large\textbullet}] \textbf{Partial-Extra Structure}&#10;  \item[\textcolor{DarkGreen}{\large\textbullet}] \textbf{Enhanced Structure}&#10;  \item[\textcolor{DarkGreen}{\large\textbullet}] \textbf{Partial-Extra \&amp; Enhanced Structure}&#10;  \item[\textcolor{DarkGreen}{\large\textbullet}] \textbf{Reference}&#10;&#10;\end{itemize}&#10;&#10;\end{document}&#10;" title="IguanaTex Bitmap Display">
            <a:extLst>
              <a:ext uri="{FF2B5EF4-FFF2-40B4-BE49-F238E27FC236}">
                <a16:creationId xmlns:a16="http://schemas.microsoft.com/office/drawing/2014/main" id="{22F3E667-9477-B10C-3033-E493513E2517}"/>
              </a:ext>
            </a:extLst>
          </p:cNvPr>
          <p:cNvPicPr>
            <a:picLocks noChangeAspect="1"/>
          </p:cNvPicPr>
          <p:nvPr>
            <p:custDataLst>
              <p:tags r:id="rId1"/>
            </p:custDataLst>
          </p:nvPr>
        </p:nvPicPr>
        <p:blipFill>
          <a:blip r:embed="rId3">
            <a:extLst>
              <a:ext uri="{28A0092B-C50C-407E-A947-70E740481C1C}">
                <a14:useLocalDpi xmlns:a14="http://schemas.microsoft.com/office/drawing/2010/main" val="0"/>
              </a:ext>
            </a:extLst>
          </a:blip>
          <a:stretch>
            <a:fillRect/>
          </a:stretch>
        </p:blipFill>
        <p:spPr>
          <a:xfrm>
            <a:off x="274160" y="776703"/>
            <a:ext cx="4470847" cy="3802971"/>
          </a:xfrm>
          <a:prstGeom prst="rect">
            <a:avLst/>
          </a:prstGeom>
        </p:spPr>
      </p:pic>
    </p:spTree>
    <p:extLst>
      <p:ext uri="{BB962C8B-B14F-4D97-AF65-F5344CB8AC3E}">
        <p14:creationId xmlns:p14="http://schemas.microsoft.com/office/powerpoint/2010/main" val="9295448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5E50E4-3B48-75F2-7394-3F9DB2B84927}"/>
            </a:ext>
          </a:extLst>
        </p:cNvPr>
        <p:cNvGrpSpPr/>
        <p:nvPr/>
      </p:nvGrpSpPr>
      <p:grpSpPr>
        <a:xfrm>
          <a:off x="0" y="0"/>
          <a:ext cx="0" cy="0"/>
          <a:chOff x="0" y="0"/>
          <a:chExt cx="0" cy="0"/>
        </a:xfrm>
      </p:grpSpPr>
      <p:pic>
        <p:nvPicPr>
          <p:cNvPr id="6" name="圖片 5" descr="一張含有 圖表, 行, 圓形, 圖畫 的圖片&#10;&#10;AI 產生的內容可能不正確。">
            <a:extLst>
              <a:ext uri="{FF2B5EF4-FFF2-40B4-BE49-F238E27FC236}">
                <a16:creationId xmlns:a16="http://schemas.microsoft.com/office/drawing/2014/main" id="{AA40E490-83CA-4909-D225-5555CAB48E54}"/>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052760" y="1436393"/>
            <a:ext cx="6853496" cy="5013909"/>
          </a:xfrm>
          <a:prstGeom prst="rect">
            <a:avLst/>
          </a:prstGeom>
        </p:spPr>
      </p:pic>
      <p:sp>
        <p:nvSpPr>
          <p:cNvPr id="2" name="投影片編號版面配置區 1">
            <a:extLst>
              <a:ext uri="{FF2B5EF4-FFF2-40B4-BE49-F238E27FC236}">
                <a16:creationId xmlns:a16="http://schemas.microsoft.com/office/drawing/2014/main" id="{BB935C65-EBD4-8F73-5A56-DF0326364774}"/>
              </a:ext>
            </a:extLst>
          </p:cNvPr>
          <p:cNvSpPr>
            <a:spLocks noGrp="1"/>
          </p:cNvSpPr>
          <p:nvPr>
            <p:ph type="sldNum" sz="quarter" idx="10"/>
          </p:nvPr>
        </p:nvSpPr>
        <p:spPr/>
        <p:txBody>
          <a:bodyPr/>
          <a:lstStyle/>
          <a:p>
            <a:fld id="{280088F6-7C6C-4B38-8F53-C0D87CD1D86B}" type="slidenum">
              <a:rPr lang="zh-TW" altLang="en-US" smtClean="0"/>
              <a:pPr/>
              <a:t>46</a:t>
            </a:fld>
            <a:endParaRPr lang="zh-TW" altLang="en-US" dirty="0"/>
          </a:p>
        </p:txBody>
      </p:sp>
      <p:sp>
        <p:nvSpPr>
          <p:cNvPr id="4" name="文字方塊 3">
            <a:extLst>
              <a:ext uri="{FF2B5EF4-FFF2-40B4-BE49-F238E27FC236}">
                <a16:creationId xmlns:a16="http://schemas.microsoft.com/office/drawing/2014/main" id="{4DB73ECE-8B8F-2C96-D3F7-4AEB1A8E8369}"/>
              </a:ext>
            </a:extLst>
          </p:cNvPr>
          <p:cNvSpPr txBox="1"/>
          <p:nvPr/>
        </p:nvSpPr>
        <p:spPr>
          <a:xfrm>
            <a:off x="0" y="0"/>
            <a:ext cx="10643191" cy="584775"/>
          </a:xfrm>
          <a:prstGeom prst="rect">
            <a:avLst/>
          </a:prstGeom>
          <a:noFill/>
        </p:spPr>
        <p:txBody>
          <a:bodyPr wrap="square">
            <a:spAutoFit/>
          </a:bodyPr>
          <a:lstStyle/>
          <a:p>
            <a:r>
              <a:rPr lang="en-US" altLang="zh-TW" sz="3200" b="1" dirty="0">
                <a:solidFill>
                  <a:schemeClr val="bg1"/>
                </a:solidFill>
                <a:latin typeface="Times New Roman" panose="02020603050405020304" pitchFamily="18" charset="0"/>
                <a:cs typeface="Times New Roman" panose="02020603050405020304" pitchFamily="18" charset="0"/>
              </a:rPr>
              <a:t>Partial-Extra &amp; Enhanced Structure</a:t>
            </a:r>
            <a:endParaRPr lang="zh-TW" altLang="en-US" sz="3200" b="1" dirty="0">
              <a:solidFill>
                <a:schemeClr val="bg1"/>
              </a:solidFill>
              <a:latin typeface="Times New Roman" panose="02020603050405020304" pitchFamily="18" charset="0"/>
              <a:cs typeface="Times New Roman" panose="02020603050405020304" pitchFamily="18" charset="0"/>
            </a:endParaRPr>
          </a:p>
        </p:txBody>
      </p:sp>
      <p:pic>
        <p:nvPicPr>
          <p:cNvPr id="68" name="圖片 67" descr="\documentclass{article}&#10;\usepackage{amsmath, xcolor}&#10;\pagestyle{empty}&#10;\begin{document}&#10;&#10;Combine Tanner Graph : &#10;&#10;\end{document}" title="IguanaTex Bitmap Display">
            <a:extLst>
              <a:ext uri="{FF2B5EF4-FFF2-40B4-BE49-F238E27FC236}">
                <a16:creationId xmlns:a16="http://schemas.microsoft.com/office/drawing/2014/main" id="{AA54F60F-67D0-7E41-A79B-AA92C760DEA1}"/>
              </a:ext>
            </a:extLst>
          </p:cNvPr>
          <p:cNvPicPr>
            <a:picLocks noChangeAspect="1"/>
          </p:cNvPicPr>
          <p:nvPr>
            <p:custDataLst>
              <p:tags r:id="rId1"/>
            </p:custDataLst>
          </p:nvPr>
        </p:nvPicPr>
        <p:blipFill>
          <a:blip r:embed="rId14">
            <a:extLst>
              <a:ext uri="{28A0092B-C50C-407E-A947-70E740481C1C}">
                <a14:useLocalDpi xmlns:a14="http://schemas.microsoft.com/office/drawing/2010/main" val="0"/>
              </a:ext>
            </a:extLst>
          </a:blip>
          <a:stretch>
            <a:fillRect/>
          </a:stretch>
        </p:blipFill>
        <p:spPr>
          <a:xfrm>
            <a:off x="191387" y="946201"/>
            <a:ext cx="2825128" cy="231710"/>
          </a:xfrm>
          <a:prstGeom prst="rect">
            <a:avLst/>
          </a:prstGeom>
        </p:spPr>
      </p:pic>
      <p:sp>
        <p:nvSpPr>
          <p:cNvPr id="11" name="矩形 10">
            <a:extLst>
              <a:ext uri="{FF2B5EF4-FFF2-40B4-BE49-F238E27FC236}">
                <a16:creationId xmlns:a16="http://schemas.microsoft.com/office/drawing/2014/main" id="{909CA3F4-106B-1F93-36CB-A989E7C73BDD}"/>
              </a:ext>
            </a:extLst>
          </p:cNvPr>
          <p:cNvSpPr/>
          <p:nvPr/>
        </p:nvSpPr>
        <p:spPr>
          <a:xfrm>
            <a:off x="1965960" y="1641267"/>
            <a:ext cx="4765070" cy="1856232"/>
          </a:xfrm>
          <a:prstGeom prst="rect">
            <a:avLst/>
          </a:prstGeom>
          <a:no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矩形 11">
            <a:extLst>
              <a:ext uri="{FF2B5EF4-FFF2-40B4-BE49-F238E27FC236}">
                <a16:creationId xmlns:a16="http://schemas.microsoft.com/office/drawing/2014/main" id="{10A55C12-E89C-2F81-F618-2FFA5648ED78}"/>
              </a:ext>
            </a:extLst>
          </p:cNvPr>
          <p:cNvSpPr/>
          <p:nvPr/>
        </p:nvSpPr>
        <p:spPr>
          <a:xfrm>
            <a:off x="6894576" y="1641267"/>
            <a:ext cx="1344168" cy="1856232"/>
          </a:xfrm>
          <a:prstGeom prst="rect">
            <a:avLst/>
          </a:prstGeom>
          <a:no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3" name="圖片 12" descr="\documentclass{article}&#10;\usepackage{amsmath, xcolor}&#10;\pagestyle{empty}&#10;\begin{document}&#10;&#10;Payload Tanner Graph &#10;&#10;\end{document}" title="IguanaTex Bitmap Display">
            <a:extLst>
              <a:ext uri="{FF2B5EF4-FFF2-40B4-BE49-F238E27FC236}">
                <a16:creationId xmlns:a16="http://schemas.microsoft.com/office/drawing/2014/main" id="{D137BE23-903F-DA1A-BE46-C155D63290B4}"/>
              </a:ext>
            </a:extLst>
          </p:cNvPr>
          <p:cNvPicPr>
            <a:picLocks noChangeAspect="1"/>
          </p:cNvPicPr>
          <p:nvPr>
            <p:custDataLst>
              <p:tags r:id="rId2"/>
            </p:custDataLst>
          </p:nvPr>
        </p:nvPicPr>
        <p:blipFill>
          <a:blip r:embed="rId15">
            <a:extLst>
              <a:ext uri="{28A0092B-C50C-407E-A947-70E740481C1C}">
                <a14:useLocalDpi xmlns:a14="http://schemas.microsoft.com/office/drawing/2010/main" val="0"/>
              </a:ext>
            </a:extLst>
          </a:blip>
          <a:stretch>
            <a:fillRect/>
          </a:stretch>
        </p:blipFill>
        <p:spPr>
          <a:xfrm>
            <a:off x="3508695" y="1451160"/>
            <a:ext cx="1766400" cy="161067"/>
          </a:xfrm>
          <a:prstGeom prst="rect">
            <a:avLst/>
          </a:prstGeom>
        </p:spPr>
      </p:pic>
      <p:pic>
        <p:nvPicPr>
          <p:cNvPr id="14" name="圖片 13" descr="\documentclass{article}&#10;\usepackage{amsmath, xcolor}&#10;\pagestyle{empty}&#10;\begin{document}&#10;&#10;Extra Tanner Graph &#10;&#10;\end{document}" title="IguanaTex Bitmap Display">
            <a:extLst>
              <a:ext uri="{FF2B5EF4-FFF2-40B4-BE49-F238E27FC236}">
                <a16:creationId xmlns:a16="http://schemas.microsoft.com/office/drawing/2014/main" id="{0602399C-76AB-0928-B81A-EFC3F19E0CCE}"/>
              </a:ext>
            </a:extLst>
          </p:cNvPr>
          <p:cNvPicPr>
            <a:picLocks noChangeAspect="1"/>
          </p:cNvPicPr>
          <p:nvPr>
            <p:custDataLst>
              <p:tags r:id="rId3"/>
            </p:custDataLst>
          </p:nvPr>
        </p:nvPicPr>
        <p:blipFill>
          <a:blip r:embed="rId16">
            <a:extLst>
              <a:ext uri="{28A0092B-C50C-407E-A947-70E740481C1C}">
                <a14:useLocalDpi xmlns:a14="http://schemas.microsoft.com/office/drawing/2010/main" val="0"/>
              </a:ext>
            </a:extLst>
          </a:blip>
          <a:stretch>
            <a:fillRect/>
          </a:stretch>
        </p:blipFill>
        <p:spPr>
          <a:xfrm>
            <a:off x="6743563" y="1436393"/>
            <a:ext cx="1589333" cy="158934"/>
          </a:xfrm>
          <a:prstGeom prst="rect">
            <a:avLst/>
          </a:prstGeom>
        </p:spPr>
      </p:pic>
      <p:pic>
        <p:nvPicPr>
          <p:cNvPr id="25" name="圖片 24" descr="\documentclass{article}&#10;\usepackage{amsmath, xcolor}&#10;\pagestyle{empty}&#10;\begin{document}&#10;\begin{itemize}&#10;\item filled circles(black): unpunctured variable nodes&#10;\item unfilled circles(white \&amp; yellow): punctured variable nodes&#10;\end{itemize}&#10;&#10;\end{document}" title="IguanaTex Bitmap Display">
            <a:extLst>
              <a:ext uri="{FF2B5EF4-FFF2-40B4-BE49-F238E27FC236}">
                <a16:creationId xmlns:a16="http://schemas.microsoft.com/office/drawing/2014/main" id="{DEF8D49A-5FCD-261E-AD08-BAB1CF8A61EA}"/>
              </a:ext>
            </a:extLst>
          </p:cNvPr>
          <p:cNvPicPr>
            <a:picLocks noChangeAspect="1"/>
          </p:cNvPicPr>
          <p:nvPr>
            <p:custDataLst>
              <p:tags r:id="rId4"/>
            </p:custDataLst>
          </p:nvPr>
        </p:nvPicPr>
        <p:blipFill>
          <a:blip r:embed="rId17">
            <a:extLst>
              <a:ext uri="{28A0092B-C50C-407E-A947-70E740481C1C}">
                <a14:useLocalDpi xmlns:a14="http://schemas.microsoft.com/office/drawing/2010/main" val="0"/>
              </a:ext>
            </a:extLst>
          </a:blip>
          <a:stretch>
            <a:fillRect/>
          </a:stretch>
        </p:blipFill>
        <p:spPr>
          <a:xfrm>
            <a:off x="423767" y="3761085"/>
            <a:ext cx="4103883" cy="468169"/>
          </a:xfrm>
          <a:prstGeom prst="rect">
            <a:avLst/>
          </a:prstGeom>
        </p:spPr>
      </p:pic>
      <p:pic>
        <p:nvPicPr>
          <p:cNvPr id="31" name="圖片 30" descr="\documentclass{article}&#10;\usepackage{amsmath, xcolor,bm}&#10;\pagestyle{empty}&#10;\begin{document}&#10;&#10;&#10;\[&#10;\bm{H}_{Combine}:\quad&#10;\begin{bmatrix}&#10;\bm{H}_{\text{payload}} &amp; \bm{0}                  &amp; \bm{0}   &amp; \bm{0}   &amp; \bm{0} \\[6pt]&#10;\bm{0}                  &amp; \bm{H}_{\text{extra}}   &amp; \bm{0}   &amp; \bm{0}   &amp; \bm{0} \\[6pt]&#10;\bm{M}_{\text{Puncpos}} &amp; \bm{M}_{\text{extrapunc}} &amp; \bm{I}   &amp; \bm{0}   &amp; \bm{0} \\[6pt]&#10;\bm{M}_{\text{Enhanced1}} &amp; \bm{I}                  &amp; \bm{0}   &amp; \bm{I}   &amp; \bm{0} \\[6pt]&#10;\bm{M}_{\text{Enhanced2}} &amp; \bm{0}                  &amp; \bm{0}   &amp; \bm{I}   &amp; \bm{I} \\[6pt]&#10;&#10;\end{bmatrix}&#10;\]&#10;&#10;&#10;\end{document}" title="IguanaTex Bitmap Display">
            <a:extLst>
              <a:ext uri="{FF2B5EF4-FFF2-40B4-BE49-F238E27FC236}">
                <a16:creationId xmlns:a16="http://schemas.microsoft.com/office/drawing/2014/main" id="{49CF59D9-0E5A-2A1B-69C0-90C3D30F529A}"/>
              </a:ext>
            </a:extLst>
          </p:cNvPr>
          <p:cNvPicPr>
            <a:picLocks noChangeAspect="1"/>
          </p:cNvPicPr>
          <p:nvPr>
            <p:custDataLst>
              <p:tags r:id="rId5"/>
            </p:custDataLst>
          </p:nvPr>
        </p:nvPicPr>
        <p:blipFill>
          <a:blip r:embed="rId18">
            <a:extLst>
              <a:ext uri="{28A0092B-C50C-407E-A947-70E740481C1C}">
                <a14:useLocalDpi xmlns:a14="http://schemas.microsoft.com/office/drawing/2010/main" val="0"/>
              </a:ext>
            </a:extLst>
          </a:blip>
          <a:stretch>
            <a:fillRect/>
          </a:stretch>
        </p:blipFill>
        <p:spPr>
          <a:xfrm>
            <a:off x="423767" y="4440722"/>
            <a:ext cx="5125030" cy="2048914"/>
          </a:xfrm>
          <a:prstGeom prst="rect">
            <a:avLst/>
          </a:prstGeom>
        </p:spPr>
      </p:pic>
      <p:sp>
        <p:nvSpPr>
          <p:cNvPr id="16" name="橢圓 15">
            <a:extLst>
              <a:ext uri="{FF2B5EF4-FFF2-40B4-BE49-F238E27FC236}">
                <a16:creationId xmlns:a16="http://schemas.microsoft.com/office/drawing/2014/main" id="{664BDE50-55A0-AD1D-9EE6-549E8EB40077}"/>
              </a:ext>
            </a:extLst>
          </p:cNvPr>
          <p:cNvSpPr/>
          <p:nvPr/>
        </p:nvSpPr>
        <p:spPr>
          <a:xfrm>
            <a:off x="4960143" y="3098006"/>
            <a:ext cx="280800" cy="280921"/>
          </a:xfrm>
          <a:prstGeom prst="ellipse">
            <a:avLst/>
          </a:prstGeom>
          <a:solidFill>
            <a:schemeClr val="accent2">
              <a:lumMod val="60000"/>
              <a:lumOff val="40000"/>
            </a:schemeClr>
          </a:solidFill>
          <a:ln w="6350">
            <a:solidFill>
              <a:srgbClr val="24221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8" name="橢圓 17">
            <a:extLst>
              <a:ext uri="{FF2B5EF4-FFF2-40B4-BE49-F238E27FC236}">
                <a16:creationId xmlns:a16="http://schemas.microsoft.com/office/drawing/2014/main" id="{C19B3F44-831E-23DD-F7DE-6F8498E064E8}"/>
              </a:ext>
            </a:extLst>
          </p:cNvPr>
          <p:cNvSpPr/>
          <p:nvPr/>
        </p:nvSpPr>
        <p:spPr>
          <a:xfrm>
            <a:off x="5926930" y="3095785"/>
            <a:ext cx="280800" cy="280921"/>
          </a:xfrm>
          <a:prstGeom prst="ellipse">
            <a:avLst/>
          </a:prstGeom>
          <a:solidFill>
            <a:schemeClr val="accent2">
              <a:lumMod val="60000"/>
              <a:lumOff val="40000"/>
            </a:schemeClr>
          </a:solidFill>
          <a:ln w="6350">
            <a:solidFill>
              <a:srgbClr val="24221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9" name="橢圓 18">
            <a:extLst>
              <a:ext uri="{FF2B5EF4-FFF2-40B4-BE49-F238E27FC236}">
                <a16:creationId xmlns:a16="http://schemas.microsoft.com/office/drawing/2014/main" id="{09AA34BC-B9D8-82E8-8DC4-80A95408C745}"/>
              </a:ext>
            </a:extLst>
          </p:cNvPr>
          <p:cNvSpPr/>
          <p:nvPr/>
        </p:nvSpPr>
        <p:spPr>
          <a:xfrm>
            <a:off x="6202968" y="4818699"/>
            <a:ext cx="280800" cy="280921"/>
          </a:xfrm>
          <a:prstGeom prst="ellipse">
            <a:avLst/>
          </a:prstGeom>
          <a:solidFill>
            <a:schemeClr val="accent2">
              <a:lumMod val="60000"/>
              <a:lumOff val="40000"/>
            </a:schemeClr>
          </a:solidFill>
          <a:ln w="6350">
            <a:solidFill>
              <a:srgbClr val="24221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0" name="橢圓 19">
            <a:extLst>
              <a:ext uri="{FF2B5EF4-FFF2-40B4-BE49-F238E27FC236}">
                <a16:creationId xmlns:a16="http://schemas.microsoft.com/office/drawing/2014/main" id="{4557655A-AA1D-44C7-2FA1-79C199A8B2D0}"/>
              </a:ext>
            </a:extLst>
          </p:cNvPr>
          <p:cNvSpPr/>
          <p:nvPr/>
        </p:nvSpPr>
        <p:spPr>
          <a:xfrm>
            <a:off x="7590852" y="4816562"/>
            <a:ext cx="280800" cy="280921"/>
          </a:xfrm>
          <a:prstGeom prst="ellipse">
            <a:avLst/>
          </a:prstGeom>
          <a:solidFill>
            <a:schemeClr val="accent2">
              <a:lumMod val="60000"/>
              <a:lumOff val="40000"/>
            </a:schemeClr>
          </a:solidFill>
          <a:ln w="6350">
            <a:solidFill>
              <a:srgbClr val="24221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1" name="矩形 20">
            <a:extLst>
              <a:ext uri="{FF2B5EF4-FFF2-40B4-BE49-F238E27FC236}">
                <a16:creationId xmlns:a16="http://schemas.microsoft.com/office/drawing/2014/main" id="{601D2DCA-40FC-2196-7410-469B178FC2F8}"/>
              </a:ext>
            </a:extLst>
          </p:cNvPr>
          <p:cNvSpPr/>
          <p:nvPr/>
        </p:nvSpPr>
        <p:spPr>
          <a:xfrm>
            <a:off x="1796849" y="1397059"/>
            <a:ext cx="7450846" cy="2258432"/>
          </a:xfrm>
          <a:prstGeom prst="rect">
            <a:avLst/>
          </a:prstGeom>
          <a:no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26" name="圖片 25" descr="\documentclass{article}&#10;\usepackage{amsmath, xcolor}&#10;\pagestyle{empty}&#10;\begin{document}&#10;&#10;Partial-Extra Structure&#10;\end{document}" title="IguanaTex Bitmap Display">
            <a:extLst>
              <a:ext uri="{FF2B5EF4-FFF2-40B4-BE49-F238E27FC236}">
                <a16:creationId xmlns:a16="http://schemas.microsoft.com/office/drawing/2014/main" id="{0C05A6A0-082F-6E08-F425-6178F3438B1F}"/>
              </a:ext>
            </a:extLst>
          </p:cNvPr>
          <p:cNvPicPr>
            <a:picLocks noChangeAspect="1"/>
          </p:cNvPicPr>
          <p:nvPr>
            <p:custDataLst>
              <p:tags r:id="rId6"/>
            </p:custDataLst>
          </p:nvPr>
        </p:nvPicPr>
        <p:blipFill>
          <a:blip r:embed="rId19">
            <a:extLst>
              <a:ext uri="{28A0092B-C50C-407E-A947-70E740481C1C}">
                <a14:useLocalDpi xmlns:a14="http://schemas.microsoft.com/office/drawing/2010/main" val="0"/>
              </a:ext>
            </a:extLst>
          </a:blip>
          <a:stretch>
            <a:fillRect/>
          </a:stretch>
        </p:blipFill>
        <p:spPr>
          <a:xfrm>
            <a:off x="5434263" y="1180831"/>
            <a:ext cx="1806933" cy="129067"/>
          </a:xfrm>
          <a:prstGeom prst="rect">
            <a:avLst/>
          </a:prstGeom>
        </p:spPr>
      </p:pic>
      <p:pic>
        <p:nvPicPr>
          <p:cNvPr id="3" name="圖片 2" descr="\documentclass{article}&#10;\usepackage{amsmath, xcolor,bm}&#10;\pagestyle{empty}&#10;\begin{document}&#10;&#10;$M_{puncpos} $ each row degree is 1.&#10;&#10;\end{document}" title="IguanaTex Bitmap Display">
            <a:extLst>
              <a:ext uri="{FF2B5EF4-FFF2-40B4-BE49-F238E27FC236}">
                <a16:creationId xmlns:a16="http://schemas.microsoft.com/office/drawing/2014/main" id="{C963E9F2-C971-BDB8-E53C-50DE5A0A3D1F}"/>
              </a:ext>
            </a:extLst>
          </p:cNvPr>
          <p:cNvPicPr>
            <a:picLocks noChangeAspect="1"/>
          </p:cNvPicPr>
          <p:nvPr>
            <p:custDataLst>
              <p:tags r:id="rId7"/>
            </p:custDataLst>
          </p:nvPr>
        </p:nvPicPr>
        <p:blipFill>
          <a:blip r:embed="rId20">
            <a:extLst>
              <a:ext uri="{28A0092B-C50C-407E-A947-70E740481C1C}">
                <a14:useLocalDpi xmlns:a14="http://schemas.microsoft.com/office/drawing/2010/main" val="0"/>
              </a:ext>
            </a:extLst>
          </a:blip>
          <a:stretch>
            <a:fillRect/>
          </a:stretch>
        </p:blipFill>
        <p:spPr>
          <a:xfrm>
            <a:off x="8332896" y="4735191"/>
            <a:ext cx="3010286" cy="223543"/>
          </a:xfrm>
          <a:prstGeom prst="rect">
            <a:avLst/>
          </a:prstGeom>
        </p:spPr>
      </p:pic>
      <p:pic>
        <p:nvPicPr>
          <p:cNvPr id="5" name="圖片 4" descr="\documentclass{article}&#10;\usepackage{amsmath, xcolor,bm}&#10;\pagestyle{empty}&#10;\begin{document}&#10;&#10;$M_{Enhanced1} $ each row degree is 1.&#10;&#10;\end{document}" title="IguanaTex Bitmap Display">
            <a:extLst>
              <a:ext uri="{FF2B5EF4-FFF2-40B4-BE49-F238E27FC236}">
                <a16:creationId xmlns:a16="http://schemas.microsoft.com/office/drawing/2014/main" id="{2118C76F-9B90-B066-BC18-83ACE5061413}"/>
              </a:ext>
            </a:extLst>
          </p:cNvPr>
          <p:cNvPicPr>
            <a:picLocks noChangeAspect="1"/>
          </p:cNvPicPr>
          <p:nvPr>
            <p:custDataLst>
              <p:tags r:id="rId8"/>
            </p:custDataLst>
          </p:nvPr>
        </p:nvPicPr>
        <p:blipFill>
          <a:blip r:embed="rId21">
            <a:extLst>
              <a:ext uri="{28A0092B-C50C-407E-A947-70E740481C1C}">
                <a14:useLocalDpi xmlns:a14="http://schemas.microsoft.com/office/drawing/2010/main" val="0"/>
              </a:ext>
            </a:extLst>
          </a:blip>
          <a:stretch>
            <a:fillRect/>
          </a:stretch>
        </p:blipFill>
        <p:spPr>
          <a:xfrm>
            <a:off x="8332896" y="5217264"/>
            <a:ext cx="3270858" cy="204343"/>
          </a:xfrm>
          <a:prstGeom prst="rect">
            <a:avLst/>
          </a:prstGeom>
        </p:spPr>
      </p:pic>
      <p:pic>
        <p:nvPicPr>
          <p:cNvPr id="7" name="圖片 6" descr="\documentclass{article}&#10;\usepackage{amsmath, xcolor,bm}&#10;\pagestyle{empty}&#10;\begin{document}&#10;&#10;$M_{Enhanced2} $ each row degree is 1.&#10;&#10;\end{document}" title="IguanaTex Bitmap Display">
            <a:extLst>
              <a:ext uri="{FF2B5EF4-FFF2-40B4-BE49-F238E27FC236}">
                <a16:creationId xmlns:a16="http://schemas.microsoft.com/office/drawing/2014/main" id="{FC16656F-D5C9-D14D-0966-8FBB6B746B55}"/>
              </a:ext>
            </a:extLst>
          </p:cNvPr>
          <p:cNvPicPr>
            <a:picLocks noChangeAspect="1"/>
          </p:cNvPicPr>
          <p:nvPr>
            <p:custDataLst>
              <p:tags r:id="rId9"/>
            </p:custDataLst>
          </p:nvPr>
        </p:nvPicPr>
        <p:blipFill>
          <a:blip r:embed="rId22">
            <a:extLst>
              <a:ext uri="{28A0092B-C50C-407E-A947-70E740481C1C}">
                <a14:useLocalDpi xmlns:a14="http://schemas.microsoft.com/office/drawing/2010/main" val="0"/>
              </a:ext>
            </a:extLst>
          </a:blip>
          <a:stretch>
            <a:fillRect/>
          </a:stretch>
        </p:blipFill>
        <p:spPr>
          <a:xfrm>
            <a:off x="8332896" y="5682546"/>
            <a:ext cx="3270859" cy="204343"/>
          </a:xfrm>
          <a:prstGeom prst="rect">
            <a:avLst/>
          </a:prstGeom>
        </p:spPr>
      </p:pic>
      <p:pic>
        <p:nvPicPr>
          <p:cNvPr id="10" name="圖片 9" descr="\documentclass{article}&#10;\usepackage{amsmath, xcolor,bm}&#10;\pagestyle{empty}&#10;\begin{document}&#10;&#10;$M_{extrapunc} $ each row degree is 1.&#10;&#10;\end{document}" title="IguanaTex Bitmap Display">
            <a:extLst>
              <a:ext uri="{FF2B5EF4-FFF2-40B4-BE49-F238E27FC236}">
                <a16:creationId xmlns:a16="http://schemas.microsoft.com/office/drawing/2014/main" id="{1E86C1F3-D564-CD53-F500-9633C4594476}"/>
              </a:ext>
            </a:extLst>
          </p:cNvPr>
          <p:cNvPicPr>
            <a:picLocks noChangeAspect="1"/>
          </p:cNvPicPr>
          <p:nvPr>
            <p:custDataLst>
              <p:tags r:id="rId10"/>
            </p:custDataLst>
          </p:nvPr>
        </p:nvPicPr>
        <p:blipFill>
          <a:blip r:embed="rId23">
            <a:extLst>
              <a:ext uri="{28A0092B-C50C-407E-A947-70E740481C1C}">
                <a14:useLocalDpi xmlns:a14="http://schemas.microsoft.com/office/drawing/2010/main" val="0"/>
              </a:ext>
            </a:extLst>
          </a:blip>
          <a:stretch>
            <a:fillRect/>
          </a:stretch>
        </p:blipFill>
        <p:spPr>
          <a:xfrm>
            <a:off x="8332896" y="6142552"/>
            <a:ext cx="3187202" cy="223543"/>
          </a:xfrm>
          <a:prstGeom prst="rect">
            <a:avLst/>
          </a:prstGeom>
        </p:spPr>
      </p:pic>
    </p:spTree>
    <p:extLst>
      <p:ext uri="{BB962C8B-B14F-4D97-AF65-F5344CB8AC3E}">
        <p14:creationId xmlns:p14="http://schemas.microsoft.com/office/powerpoint/2010/main" val="353634795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C2EA06-1301-E931-BA8E-BD62F212A8F2}"/>
            </a:ext>
          </a:extLst>
        </p:cNvPr>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8B849D9D-BE2F-E035-6238-3045B5AEA5BA}"/>
              </a:ext>
            </a:extLst>
          </p:cNvPr>
          <p:cNvSpPr>
            <a:spLocks noGrp="1"/>
          </p:cNvSpPr>
          <p:nvPr>
            <p:ph type="sldNum" sz="quarter" idx="10"/>
          </p:nvPr>
        </p:nvSpPr>
        <p:spPr/>
        <p:txBody>
          <a:bodyPr/>
          <a:lstStyle/>
          <a:p>
            <a:fld id="{280088F6-7C6C-4B38-8F53-C0D87CD1D86B}" type="slidenum">
              <a:rPr lang="zh-TW" altLang="en-US" smtClean="0"/>
              <a:pPr/>
              <a:t>47</a:t>
            </a:fld>
            <a:endParaRPr lang="zh-TW" altLang="en-US" dirty="0"/>
          </a:p>
        </p:txBody>
      </p:sp>
      <p:sp>
        <p:nvSpPr>
          <p:cNvPr id="4" name="文字方塊 3">
            <a:extLst>
              <a:ext uri="{FF2B5EF4-FFF2-40B4-BE49-F238E27FC236}">
                <a16:creationId xmlns:a16="http://schemas.microsoft.com/office/drawing/2014/main" id="{C3C88DC9-CC0E-2087-3F8C-4DA7A40A3260}"/>
              </a:ext>
            </a:extLst>
          </p:cNvPr>
          <p:cNvSpPr txBox="1"/>
          <p:nvPr/>
        </p:nvSpPr>
        <p:spPr>
          <a:xfrm>
            <a:off x="0" y="0"/>
            <a:ext cx="10643191" cy="584775"/>
          </a:xfrm>
          <a:prstGeom prst="rect">
            <a:avLst/>
          </a:prstGeom>
          <a:noFill/>
        </p:spPr>
        <p:txBody>
          <a:bodyPr wrap="square">
            <a:spAutoFit/>
          </a:bodyPr>
          <a:lstStyle/>
          <a:p>
            <a:r>
              <a:rPr lang="en-US" altLang="zh-TW" sz="3200" b="1" dirty="0">
                <a:solidFill>
                  <a:schemeClr val="bg1"/>
                </a:solidFill>
                <a:latin typeface="Times New Roman" panose="02020603050405020304" pitchFamily="18" charset="0"/>
                <a:cs typeface="Times New Roman" panose="02020603050405020304" pitchFamily="18" charset="0"/>
              </a:rPr>
              <a:t>Partial-Extra &amp; Enhanced Structure – Simulation</a:t>
            </a:r>
            <a:endParaRPr lang="zh-TW" altLang="en-US" sz="3200" b="1" dirty="0">
              <a:solidFill>
                <a:schemeClr val="bg1"/>
              </a:solidFill>
              <a:latin typeface="Times New Roman" panose="02020603050405020304" pitchFamily="18" charset="0"/>
              <a:cs typeface="Times New Roman" panose="02020603050405020304" pitchFamily="18" charset="0"/>
            </a:endParaRPr>
          </a:p>
        </p:txBody>
      </p:sp>
      <p:pic>
        <p:nvPicPr>
          <p:cNvPr id="5" name="圖片 4" descr="\documentclass{article}&#10;\usepackage{amsmath, xcolor}&#10;\pagestyle{empty}&#10;\begin{document}&#10;\begin{itemize}&#10;\item Payload : PEG-P1&#10;\item Extra   : LDPC-E1&#10;\end{itemize}&#10;&#10;\end{document}" title="IguanaTex Bitmap Display">
            <a:extLst>
              <a:ext uri="{FF2B5EF4-FFF2-40B4-BE49-F238E27FC236}">
                <a16:creationId xmlns:a16="http://schemas.microsoft.com/office/drawing/2014/main" id="{4C8E5DAB-F79F-AE39-C968-D196EE2886B9}"/>
              </a:ext>
            </a:extLst>
          </p:cNvPr>
          <p:cNvPicPr>
            <a:picLocks noChangeAspect="1"/>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371950" y="1069656"/>
            <a:ext cx="1421156" cy="425011"/>
          </a:xfrm>
          <a:prstGeom prst="rect">
            <a:avLst/>
          </a:prstGeom>
        </p:spPr>
      </p:pic>
      <p:pic>
        <p:nvPicPr>
          <p:cNvPr id="15" name="圖片 14" descr="一張含有 文字, 行, 繪圖, 螢幕擷取畫面 的圖片&#10;&#10;AI 產生的內容可能不正確。">
            <a:extLst>
              <a:ext uri="{FF2B5EF4-FFF2-40B4-BE49-F238E27FC236}">
                <a16:creationId xmlns:a16="http://schemas.microsoft.com/office/drawing/2014/main" id="{DA759F17-7C49-A175-5A98-8AE45511D935}"/>
              </a:ext>
            </a:extLst>
          </p:cNvPr>
          <p:cNvPicPr>
            <a:picLocks noChangeAspect="1"/>
          </p:cNvPicPr>
          <p:nvPr/>
        </p:nvPicPr>
        <p:blipFill>
          <a:blip r:embed="rId5">
            <a:extLst>
              <a:ext uri="{28A0092B-C50C-407E-A947-70E740481C1C}">
                <a14:useLocalDpi xmlns:a14="http://schemas.microsoft.com/office/drawing/2010/main" val="0"/>
              </a:ext>
            </a:extLst>
          </a:blip>
          <a:srcRect l="3737" t="3451" r="7267" b="1287"/>
          <a:stretch>
            <a:fillRect/>
          </a:stretch>
        </p:blipFill>
        <p:spPr>
          <a:xfrm>
            <a:off x="837431" y="1724649"/>
            <a:ext cx="4760274" cy="3960000"/>
          </a:xfrm>
          <a:prstGeom prst="rect">
            <a:avLst/>
          </a:prstGeom>
        </p:spPr>
      </p:pic>
      <p:pic>
        <p:nvPicPr>
          <p:cNvPr id="6" name="圖片 5" descr="一張含有 文字, 行, 螢幕擷取畫面, 繪圖 的圖片&#10;&#10;AI 產生的內容可能不正確。">
            <a:extLst>
              <a:ext uri="{FF2B5EF4-FFF2-40B4-BE49-F238E27FC236}">
                <a16:creationId xmlns:a16="http://schemas.microsoft.com/office/drawing/2014/main" id="{5E489FD0-F167-90D2-268B-6F5C226BDA91}"/>
              </a:ext>
            </a:extLst>
          </p:cNvPr>
          <p:cNvPicPr>
            <a:picLocks noChangeAspect="1"/>
          </p:cNvPicPr>
          <p:nvPr/>
        </p:nvPicPr>
        <p:blipFill>
          <a:blip r:embed="rId6">
            <a:extLst>
              <a:ext uri="{28A0092B-C50C-407E-A947-70E740481C1C}">
                <a14:useLocalDpi xmlns:a14="http://schemas.microsoft.com/office/drawing/2010/main" val="0"/>
              </a:ext>
            </a:extLst>
          </a:blip>
          <a:srcRect l="4025" t="2986" r="7316"/>
          <a:stretch>
            <a:fillRect/>
          </a:stretch>
        </p:blipFill>
        <p:spPr>
          <a:xfrm>
            <a:off x="6594297" y="1730226"/>
            <a:ext cx="4878607" cy="3960000"/>
          </a:xfrm>
          <a:prstGeom prst="rect">
            <a:avLst/>
          </a:prstGeom>
        </p:spPr>
      </p:pic>
    </p:spTree>
    <p:extLst>
      <p:ext uri="{BB962C8B-B14F-4D97-AF65-F5344CB8AC3E}">
        <p14:creationId xmlns:p14="http://schemas.microsoft.com/office/powerpoint/2010/main" val="200561441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BF4706-C418-B90F-774D-A4410AA59436}"/>
            </a:ext>
          </a:extLst>
        </p:cNvPr>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222D5A42-CE83-92AF-ED5A-7DBD94898929}"/>
              </a:ext>
            </a:extLst>
          </p:cNvPr>
          <p:cNvSpPr>
            <a:spLocks noGrp="1"/>
          </p:cNvSpPr>
          <p:nvPr>
            <p:ph type="sldNum" sz="quarter" idx="10"/>
          </p:nvPr>
        </p:nvSpPr>
        <p:spPr/>
        <p:txBody>
          <a:bodyPr/>
          <a:lstStyle/>
          <a:p>
            <a:fld id="{280088F6-7C6C-4B38-8F53-C0D87CD1D86B}" type="slidenum">
              <a:rPr lang="zh-TW" altLang="en-US" smtClean="0"/>
              <a:pPr/>
              <a:t>48</a:t>
            </a:fld>
            <a:endParaRPr lang="zh-TW" altLang="en-US" dirty="0"/>
          </a:p>
        </p:txBody>
      </p:sp>
      <p:sp>
        <p:nvSpPr>
          <p:cNvPr id="4" name="文字方塊 3">
            <a:extLst>
              <a:ext uri="{FF2B5EF4-FFF2-40B4-BE49-F238E27FC236}">
                <a16:creationId xmlns:a16="http://schemas.microsoft.com/office/drawing/2014/main" id="{5192DF10-0E85-B408-C625-F62A7B04DACF}"/>
              </a:ext>
            </a:extLst>
          </p:cNvPr>
          <p:cNvSpPr txBox="1"/>
          <p:nvPr/>
        </p:nvSpPr>
        <p:spPr>
          <a:xfrm>
            <a:off x="0" y="0"/>
            <a:ext cx="10643191" cy="584775"/>
          </a:xfrm>
          <a:prstGeom prst="rect">
            <a:avLst/>
          </a:prstGeom>
          <a:noFill/>
        </p:spPr>
        <p:txBody>
          <a:bodyPr wrap="square">
            <a:spAutoFit/>
          </a:bodyPr>
          <a:lstStyle/>
          <a:p>
            <a:r>
              <a:rPr lang="en-US" altLang="zh-TW" sz="3200" b="1" dirty="0">
                <a:solidFill>
                  <a:schemeClr val="bg1"/>
                </a:solidFill>
                <a:latin typeface="Times New Roman" panose="02020603050405020304" pitchFamily="18" charset="0"/>
                <a:cs typeface="Times New Roman" panose="02020603050405020304" pitchFamily="18" charset="0"/>
              </a:rPr>
              <a:t>Partial-Extra &amp; Enhanced Structure – Simulation</a:t>
            </a:r>
            <a:endParaRPr lang="zh-TW" altLang="en-US" sz="3200" b="1" dirty="0">
              <a:solidFill>
                <a:schemeClr val="bg1"/>
              </a:solidFill>
              <a:latin typeface="Times New Roman" panose="02020603050405020304" pitchFamily="18" charset="0"/>
              <a:cs typeface="Times New Roman" panose="02020603050405020304" pitchFamily="18" charset="0"/>
            </a:endParaRPr>
          </a:p>
        </p:txBody>
      </p:sp>
      <p:pic>
        <p:nvPicPr>
          <p:cNvPr id="3" name="圖片 2" descr="\documentclass{article}&#10;\usepackage{amsmath, xcolor}&#10;\pagestyle{empty}&#10;\begin{document}&#10;\begin{itemize}&#10;\item Payload : PEG-P1&#10;\item Extra   : BCH-E2&#10;\end{itemize}&#10;&#10;\end{document}" title="IguanaTex Bitmap Display">
            <a:extLst>
              <a:ext uri="{FF2B5EF4-FFF2-40B4-BE49-F238E27FC236}">
                <a16:creationId xmlns:a16="http://schemas.microsoft.com/office/drawing/2014/main" id="{4330818F-643D-E855-BC1A-A73080A63195}"/>
              </a:ext>
            </a:extLst>
          </p:cNvPr>
          <p:cNvPicPr>
            <a:picLocks noChangeAspect="1"/>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371950" y="1069657"/>
            <a:ext cx="1421156" cy="425011"/>
          </a:xfrm>
          <a:prstGeom prst="rect">
            <a:avLst/>
          </a:prstGeom>
        </p:spPr>
      </p:pic>
      <p:pic>
        <p:nvPicPr>
          <p:cNvPr id="7" name="圖片 6" descr="一張含有 文字, 螢幕擷取畫面, 行, 平行 的圖片&#10;&#10;AI 產生的內容可能不正確。">
            <a:extLst>
              <a:ext uri="{FF2B5EF4-FFF2-40B4-BE49-F238E27FC236}">
                <a16:creationId xmlns:a16="http://schemas.microsoft.com/office/drawing/2014/main" id="{DAC184BC-EC8E-BC10-70B4-F6B2958FFB25}"/>
              </a:ext>
            </a:extLst>
          </p:cNvPr>
          <p:cNvPicPr>
            <a:picLocks noChangeAspect="1"/>
          </p:cNvPicPr>
          <p:nvPr/>
        </p:nvPicPr>
        <p:blipFill>
          <a:blip r:embed="rId5">
            <a:extLst>
              <a:ext uri="{28A0092B-C50C-407E-A947-70E740481C1C}">
                <a14:useLocalDpi xmlns:a14="http://schemas.microsoft.com/office/drawing/2010/main" val="0"/>
              </a:ext>
            </a:extLst>
          </a:blip>
          <a:srcRect l="2424" t="3482" r="5494"/>
          <a:stretch/>
        </p:blipFill>
        <p:spPr>
          <a:xfrm>
            <a:off x="6537961" y="1618487"/>
            <a:ext cx="5031443" cy="3960000"/>
          </a:xfrm>
          <a:prstGeom prst="rect">
            <a:avLst/>
          </a:prstGeom>
        </p:spPr>
      </p:pic>
      <p:pic>
        <p:nvPicPr>
          <p:cNvPr id="9" name="圖片 8" descr="一張含有 文字, 行, 繪圖, 圖表 的圖片&#10;&#10;AI 產生的內容可能不正確。">
            <a:extLst>
              <a:ext uri="{FF2B5EF4-FFF2-40B4-BE49-F238E27FC236}">
                <a16:creationId xmlns:a16="http://schemas.microsoft.com/office/drawing/2014/main" id="{334CDD9E-8667-8958-102F-34E236DDCA56}"/>
              </a:ext>
            </a:extLst>
          </p:cNvPr>
          <p:cNvPicPr>
            <a:picLocks noChangeAspect="1"/>
          </p:cNvPicPr>
          <p:nvPr/>
        </p:nvPicPr>
        <p:blipFill>
          <a:blip r:embed="rId6">
            <a:extLst>
              <a:ext uri="{28A0092B-C50C-407E-A947-70E740481C1C}">
                <a14:useLocalDpi xmlns:a14="http://schemas.microsoft.com/office/drawing/2010/main" val="0"/>
              </a:ext>
            </a:extLst>
          </a:blip>
          <a:srcRect l="2749" t="2506" r="6460"/>
          <a:stretch/>
        </p:blipFill>
        <p:spPr>
          <a:xfrm>
            <a:off x="829151" y="1618487"/>
            <a:ext cx="4916975" cy="3960000"/>
          </a:xfrm>
          <a:prstGeom prst="rect">
            <a:avLst/>
          </a:prstGeom>
        </p:spPr>
      </p:pic>
    </p:spTree>
    <p:extLst>
      <p:ext uri="{BB962C8B-B14F-4D97-AF65-F5344CB8AC3E}">
        <p14:creationId xmlns:p14="http://schemas.microsoft.com/office/powerpoint/2010/main" val="293204083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0F71B8-C9DE-F008-257C-9808574359A2}"/>
            </a:ext>
          </a:extLst>
        </p:cNvPr>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CD2ECB77-C2F8-B701-B488-E3BCCA96AC71}"/>
              </a:ext>
            </a:extLst>
          </p:cNvPr>
          <p:cNvSpPr>
            <a:spLocks noGrp="1"/>
          </p:cNvSpPr>
          <p:nvPr>
            <p:ph type="sldNum" sz="quarter" idx="10"/>
          </p:nvPr>
        </p:nvSpPr>
        <p:spPr/>
        <p:txBody>
          <a:bodyPr/>
          <a:lstStyle/>
          <a:p>
            <a:fld id="{280088F6-7C6C-4B38-8F53-C0D87CD1D86B}" type="slidenum">
              <a:rPr lang="zh-TW" altLang="en-US" smtClean="0"/>
              <a:pPr/>
              <a:t>49</a:t>
            </a:fld>
            <a:endParaRPr lang="zh-TW" altLang="en-US" dirty="0"/>
          </a:p>
        </p:txBody>
      </p:sp>
      <p:sp>
        <p:nvSpPr>
          <p:cNvPr id="3" name="文字方塊 2">
            <a:extLst>
              <a:ext uri="{FF2B5EF4-FFF2-40B4-BE49-F238E27FC236}">
                <a16:creationId xmlns:a16="http://schemas.microsoft.com/office/drawing/2014/main" id="{A6D1E87C-578C-4E50-A1B0-FBB8B08D83F8}"/>
              </a:ext>
            </a:extLst>
          </p:cNvPr>
          <p:cNvSpPr txBox="1"/>
          <p:nvPr/>
        </p:nvSpPr>
        <p:spPr>
          <a:xfrm>
            <a:off x="0" y="0"/>
            <a:ext cx="10643191" cy="584775"/>
          </a:xfrm>
          <a:prstGeom prst="rect">
            <a:avLst/>
          </a:prstGeom>
          <a:noFill/>
        </p:spPr>
        <p:txBody>
          <a:bodyPr wrap="square">
            <a:spAutoFit/>
          </a:bodyPr>
          <a:lstStyle/>
          <a:p>
            <a:r>
              <a:rPr lang="en-US" altLang="zh-TW" sz="3200" b="1" dirty="0">
                <a:solidFill>
                  <a:schemeClr val="bg1"/>
                </a:solidFill>
                <a:latin typeface="Times New Roman" panose="02020603050405020304" pitchFamily="18" charset="0"/>
                <a:cs typeface="Times New Roman" panose="02020603050405020304" pitchFamily="18" charset="0"/>
              </a:rPr>
              <a:t>Partial-Extra &amp; Enhanced Structure– Observation</a:t>
            </a:r>
            <a:endParaRPr lang="zh-TW" altLang="en-US" sz="3200" b="1" dirty="0">
              <a:solidFill>
                <a:schemeClr val="bg1"/>
              </a:solidFill>
              <a:latin typeface="Times New Roman" panose="02020603050405020304" pitchFamily="18" charset="0"/>
              <a:cs typeface="Times New Roman" panose="02020603050405020304" pitchFamily="18" charset="0"/>
            </a:endParaRPr>
          </a:p>
        </p:txBody>
      </p:sp>
      <p:pic>
        <p:nvPicPr>
          <p:cNvPr id="9" name="圖片 8" descr="\documentclass{article}&#10;\usepackage{amsmath}&#10;&#10;\usepackage[dvipsnames]{xcolor}&#10;\pagestyle{empty}&#10;\begin{document}&#10;\begin{itemize}&#10;  \item After combining the partial-extra structure and the enhanced structure, Extra’s performance shows a significant improvement at low SNR.&#10;&#10;   \item The Combined Structure can be seen as a large parity-check matrix, where both the payload and the extra bits are part of it. This is why the extra bits can perform even better than maximum likelihood decoding.&#10;   &#10;&#10;\end{itemize}&#10;\end{document}&#10;&#10;&#10;&#10;&#10;&#10;&#10;&#10;&#10;" title="IguanaTex Bitmap Display">
            <a:extLst>
              <a:ext uri="{FF2B5EF4-FFF2-40B4-BE49-F238E27FC236}">
                <a16:creationId xmlns:a16="http://schemas.microsoft.com/office/drawing/2014/main" id="{DF55101C-AD73-74B7-98A2-85B2F461A2AB}"/>
              </a:ext>
            </a:extLst>
          </p:cNvPr>
          <p:cNvPicPr>
            <a:picLocks noChangeAspect="1"/>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380725" y="1143369"/>
            <a:ext cx="8492554" cy="1680183"/>
          </a:xfrm>
          <a:prstGeom prst="rect">
            <a:avLst/>
          </a:prstGeom>
        </p:spPr>
      </p:pic>
    </p:spTree>
    <p:extLst>
      <p:ext uri="{BB962C8B-B14F-4D97-AF65-F5344CB8AC3E}">
        <p14:creationId xmlns:p14="http://schemas.microsoft.com/office/powerpoint/2010/main" val="33359947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EE5625-59B9-6978-2D56-0D2D88274973}"/>
            </a:ext>
          </a:extLst>
        </p:cNvPr>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C39DD179-338E-5BF6-58FF-8DE5BB95754E}"/>
              </a:ext>
            </a:extLst>
          </p:cNvPr>
          <p:cNvSpPr>
            <a:spLocks noGrp="1"/>
          </p:cNvSpPr>
          <p:nvPr>
            <p:ph type="sldNum" sz="quarter" idx="10"/>
          </p:nvPr>
        </p:nvSpPr>
        <p:spPr/>
        <p:txBody>
          <a:bodyPr/>
          <a:lstStyle/>
          <a:p>
            <a:fld id="{280088F6-7C6C-4B38-8F53-C0D87CD1D86B}" type="slidenum">
              <a:rPr lang="zh-TW" altLang="en-US" smtClean="0"/>
              <a:pPr/>
              <a:t>5</a:t>
            </a:fld>
            <a:endParaRPr lang="zh-TW" altLang="en-US" dirty="0"/>
          </a:p>
        </p:txBody>
      </p:sp>
      <p:sp>
        <p:nvSpPr>
          <p:cNvPr id="3" name="文字方塊 2">
            <a:extLst>
              <a:ext uri="{FF2B5EF4-FFF2-40B4-BE49-F238E27FC236}">
                <a16:creationId xmlns:a16="http://schemas.microsoft.com/office/drawing/2014/main" id="{9B428A18-D1EE-9C90-D153-07EA1480AECB}"/>
              </a:ext>
            </a:extLst>
          </p:cNvPr>
          <p:cNvSpPr txBox="1"/>
          <p:nvPr/>
        </p:nvSpPr>
        <p:spPr>
          <a:xfrm>
            <a:off x="0" y="0"/>
            <a:ext cx="10643191" cy="584775"/>
          </a:xfrm>
          <a:prstGeom prst="rect">
            <a:avLst/>
          </a:prstGeom>
          <a:noFill/>
        </p:spPr>
        <p:txBody>
          <a:bodyPr wrap="square">
            <a:spAutoFit/>
          </a:bodyPr>
          <a:lstStyle/>
          <a:p>
            <a:r>
              <a:rPr lang="en-US" altLang="zh-TW" sz="3200" b="1" dirty="0">
                <a:solidFill>
                  <a:schemeClr val="bg1"/>
                </a:solidFill>
                <a:latin typeface="Times New Roman" panose="02020603050405020304" pitchFamily="18" charset="0"/>
                <a:cs typeface="Times New Roman" panose="02020603050405020304" pitchFamily="18" charset="0"/>
              </a:rPr>
              <a:t>Free-Ride – Pros &amp; Cons</a:t>
            </a:r>
            <a:endParaRPr lang="zh-TW" altLang="en-US" sz="3200" b="1" dirty="0">
              <a:solidFill>
                <a:schemeClr val="bg1"/>
              </a:solidFill>
              <a:latin typeface="Times New Roman" panose="02020603050405020304" pitchFamily="18" charset="0"/>
              <a:cs typeface="Times New Roman" panose="02020603050405020304" pitchFamily="18" charset="0"/>
            </a:endParaRPr>
          </a:p>
        </p:txBody>
      </p:sp>
      <p:pic>
        <p:nvPicPr>
          <p:cNvPr id="16" name="圖片 15" descr="\documentclass{article}&#10;\usepackage{amsmath}&#10;\usepackage[dvipsnames,svgnames]{xcolor}&#10;&#10;&#10;&#10;&#10;\pagestyle{empty}&#10;\begin{document}&#10;\begin{itemize}&#10;  \item[\textcolor{DarkGreen}{\large\textbullet}] \textbf{Pros}&#10;    \begin{itemize}&#10;      \item[\textcolor{DarkGreen}{$\triangleright$}] With Free-Ride Decoding, the Extra performance even surpasses simply transmitting the extra bits.&#10;      \item[\textcolor{DarkGreen}{$\triangleright$}] Payload performance is almost unchanged.&#10;    \end{itemize}&#10;  \item[\textcolor{DarkGreen}{\large\textbullet}] \textbf{Cons}&#10;    \begin{itemize}&#10;      \item[\textcolor{DarkGreen}{$\triangleright$}] The Extra decoding employs a maximum likelihood–based decoding approach, so it isn’t practical to include too many extra bits in the process.&#10;      \item[\textcolor{DarkGreen}{$\triangleright$}] The decoding process follows a strictly serial approach: it must fully complete the extra-bit decoding before it can begin payload decoding.&#10;&#10;    \end{itemize}&#10;&#10;\end{itemize}&#10;&#10;\end{document}&#10;" title="IguanaTex Bitmap Display">
            <a:extLst>
              <a:ext uri="{FF2B5EF4-FFF2-40B4-BE49-F238E27FC236}">
                <a16:creationId xmlns:a16="http://schemas.microsoft.com/office/drawing/2014/main" id="{72E5862B-50D3-8952-0E06-B5CD36C73F3B}"/>
              </a:ext>
            </a:extLst>
          </p:cNvPr>
          <p:cNvPicPr>
            <a:picLocks noChangeAspect="1"/>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440413" y="1308325"/>
            <a:ext cx="7515418" cy="3390173"/>
          </a:xfrm>
          <a:prstGeom prst="rect">
            <a:avLst/>
          </a:prstGeom>
        </p:spPr>
      </p:pic>
    </p:spTree>
    <p:extLst>
      <p:ext uri="{BB962C8B-B14F-4D97-AF65-F5344CB8AC3E}">
        <p14:creationId xmlns:p14="http://schemas.microsoft.com/office/powerpoint/2010/main" val="210234228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901B43-CB7D-0C3F-6968-4D59CD16B914}"/>
            </a:ext>
          </a:extLst>
        </p:cNvPr>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BF7D39BF-6D43-205E-CDB8-78C3AF0A8E1A}"/>
              </a:ext>
            </a:extLst>
          </p:cNvPr>
          <p:cNvSpPr>
            <a:spLocks noGrp="1"/>
          </p:cNvSpPr>
          <p:nvPr>
            <p:ph type="sldNum" sz="quarter" idx="10"/>
          </p:nvPr>
        </p:nvSpPr>
        <p:spPr/>
        <p:txBody>
          <a:bodyPr/>
          <a:lstStyle/>
          <a:p>
            <a:fld id="{280088F6-7C6C-4B38-8F53-C0D87CD1D86B}" type="slidenum">
              <a:rPr lang="zh-TW" altLang="en-US" smtClean="0"/>
              <a:pPr/>
              <a:t>50</a:t>
            </a:fld>
            <a:endParaRPr lang="zh-TW" altLang="en-US" dirty="0"/>
          </a:p>
        </p:txBody>
      </p:sp>
      <p:sp>
        <p:nvSpPr>
          <p:cNvPr id="4" name="文字方塊 3">
            <a:extLst>
              <a:ext uri="{FF2B5EF4-FFF2-40B4-BE49-F238E27FC236}">
                <a16:creationId xmlns:a16="http://schemas.microsoft.com/office/drawing/2014/main" id="{BE16BAB3-586A-C2A6-9553-66471A5698FB}"/>
              </a:ext>
            </a:extLst>
          </p:cNvPr>
          <p:cNvSpPr txBox="1"/>
          <p:nvPr/>
        </p:nvSpPr>
        <p:spPr>
          <a:xfrm>
            <a:off x="0" y="0"/>
            <a:ext cx="7800109" cy="584775"/>
          </a:xfrm>
          <a:prstGeom prst="rect">
            <a:avLst/>
          </a:prstGeom>
          <a:noFill/>
        </p:spPr>
        <p:txBody>
          <a:bodyPr wrap="square">
            <a:spAutoFit/>
          </a:bodyPr>
          <a:lstStyle/>
          <a:p>
            <a:r>
              <a:rPr lang="en-US" altLang="zh-TW" sz="3200" b="1" dirty="0">
                <a:solidFill>
                  <a:schemeClr val="bg1"/>
                </a:solidFill>
                <a:latin typeface="Times New Roman" panose="02020603050405020304" pitchFamily="18" charset="0"/>
                <a:cs typeface="Times New Roman" panose="02020603050405020304" pitchFamily="18" charset="0"/>
              </a:rPr>
              <a:t>Outline</a:t>
            </a:r>
            <a:endParaRPr lang="zh-TW" altLang="en-US" sz="3200" b="1" dirty="0">
              <a:solidFill>
                <a:schemeClr val="bg1"/>
              </a:solidFill>
              <a:latin typeface="Times New Roman" panose="02020603050405020304" pitchFamily="18" charset="0"/>
              <a:cs typeface="Times New Roman" panose="02020603050405020304" pitchFamily="18" charset="0"/>
            </a:endParaRPr>
          </a:p>
        </p:txBody>
      </p:sp>
      <p:pic>
        <p:nvPicPr>
          <p:cNvPr id="3" name="圖片 2" descr="\documentclass{article}&#10;\usepackage{amsmath}&#10;\usepackage[dvipsnames,svgnames]{xcolor}&#10;&#10;&#10;&#10;\pagestyle{empty}&#10;\begin{document}&#10;&#10;\begin{itemize}&#10;% 全域調整 list 間距：&#10;  \setlength{\parskip}{1pt}    % 段落間距&#10;  \setlength{\topsep}{0pt}     % list 與上下文之間距&#10;  \setlength{\partopsep}{0pt}  % list 前的額外換行距&#10;  \setlength{\parsep}{0pt}     % 同一 \item 內段落間距&#10;  \setlength{\itemsep}{3pt}    % 各 \item 之間間距（可調 0pt、1pt…）&#10;  \item[\textcolor{DarkGreen}{\large\textbullet}] \textbf{Introduction}&#10;  \item[\textcolor{DarkGreen}{\large\textbullet}] \textbf{Free-Ride Concept}&#10;    &#10; \item[\textcolor{DarkGreen}{\large\textbullet}] \textbf{Tanner Graph Combination}&#10;&#10;  \item[\textcolor{DarkGreen}{\large\textbullet}] \textbf{Puncture Concept}&#10;    \begin{itemize}&#10;  \setlength{\parskip}{1pt}    % 段落間距&#10;  \setlength{\topsep}{0pt}     % list 與上下文之間距&#10;  \setlength{\partopsep}{0pt}  % list 前的額外換行距&#10;  \setlength{\parsep}{0pt}     % 同一 \item 內段落間距&#10;  \setlength{\itemsep}{1pt}    % 各 \item 之間間距（可調 0pt、1pt…）&#10;      \item[\textcolor{DarkGreen}{$\circ$}] One–Step Recoverable Node Scheme&#10;      \item[\textcolor{DarkGreen}{$\circ$}] Rate–Compatible Puncturing Scheme&#10;    \end{itemize}&#10;  \item[\textcolor{DarkGreen}{\large\textbullet}] \textbf{Origin Structure}&#10;&#10;  \item[\textcolor{DarkGreen}{\large\textbullet}] \textbf{Partial-Extra Structure}&#10;  \item[\textcolor{DarkGreen}{\large\textbullet}] \textbf{Enhanced Structure}&#10;  \item[\textcolor{DarkGreen}{\large\textbullet}] \textbf{Partial-Extra \&amp; Enhanced Structure}&#10;  \item[\textcolor{DarkGreen}{\large\textbullet}] \textbf{Reference}&#10;&#10;\end{itemize}&#10;&#10;\end{document}&#10;" title="IguanaTex Bitmap Display">
            <a:extLst>
              <a:ext uri="{FF2B5EF4-FFF2-40B4-BE49-F238E27FC236}">
                <a16:creationId xmlns:a16="http://schemas.microsoft.com/office/drawing/2014/main" id="{00ACE6C3-419F-D0E6-35CD-642554B3CADF}"/>
              </a:ext>
            </a:extLst>
          </p:cNvPr>
          <p:cNvPicPr>
            <a:picLocks noChangeAspect="1"/>
          </p:cNvPicPr>
          <p:nvPr>
            <p:custDataLst>
              <p:tags r:id="rId1"/>
            </p:custDataLst>
          </p:nvPr>
        </p:nvPicPr>
        <p:blipFill>
          <a:blip r:embed="rId3">
            <a:extLst>
              <a:ext uri="{28A0092B-C50C-407E-A947-70E740481C1C}">
                <a14:useLocalDpi xmlns:a14="http://schemas.microsoft.com/office/drawing/2010/main" val="0"/>
              </a:ext>
            </a:extLst>
          </a:blip>
          <a:stretch>
            <a:fillRect/>
          </a:stretch>
        </p:blipFill>
        <p:spPr>
          <a:xfrm>
            <a:off x="274160" y="776703"/>
            <a:ext cx="4470847" cy="3802971"/>
          </a:xfrm>
          <a:prstGeom prst="rect">
            <a:avLst/>
          </a:prstGeom>
        </p:spPr>
      </p:pic>
    </p:spTree>
    <p:extLst>
      <p:ext uri="{BB962C8B-B14F-4D97-AF65-F5344CB8AC3E}">
        <p14:creationId xmlns:p14="http://schemas.microsoft.com/office/powerpoint/2010/main" val="49002117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1903DA-594A-F406-A951-467DE808DB27}"/>
            </a:ext>
          </a:extLst>
        </p:cNvPr>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EFFC5DC5-1E72-936C-83C4-74B3D8391A1D}"/>
              </a:ext>
            </a:extLst>
          </p:cNvPr>
          <p:cNvSpPr>
            <a:spLocks noGrp="1"/>
          </p:cNvSpPr>
          <p:nvPr>
            <p:ph type="sldNum" sz="quarter" idx="10"/>
          </p:nvPr>
        </p:nvSpPr>
        <p:spPr/>
        <p:txBody>
          <a:bodyPr/>
          <a:lstStyle/>
          <a:p>
            <a:fld id="{280088F6-7C6C-4B38-8F53-C0D87CD1D86B}" type="slidenum">
              <a:rPr lang="zh-TW" altLang="en-US" smtClean="0"/>
              <a:pPr/>
              <a:t>51</a:t>
            </a:fld>
            <a:endParaRPr lang="zh-TW" altLang="en-US" dirty="0"/>
          </a:p>
        </p:txBody>
      </p:sp>
      <p:sp>
        <p:nvSpPr>
          <p:cNvPr id="4" name="文字方塊 3">
            <a:extLst>
              <a:ext uri="{FF2B5EF4-FFF2-40B4-BE49-F238E27FC236}">
                <a16:creationId xmlns:a16="http://schemas.microsoft.com/office/drawing/2014/main" id="{A1C885A2-4B8F-7A76-38EF-CC22A6B75CAA}"/>
              </a:ext>
            </a:extLst>
          </p:cNvPr>
          <p:cNvSpPr txBox="1"/>
          <p:nvPr/>
        </p:nvSpPr>
        <p:spPr>
          <a:xfrm>
            <a:off x="0" y="0"/>
            <a:ext cx="7800109" cy="584775"/>
          </a:xfrm>
          <a:prstGeom prst="rect">
            <a:avLst/>
          </a:prstGeom>
          <a:noFill/>
        </p:spPr>
        <p:txBody>
          <a:bodyPr wrap="square">
            <a:spAutoFit/>
          </a:bodyPr>
          <a:lstStyle/>
          <a:p>
            <a:r>
              <a:rPr lang="en-US" altLang="zh-TW" sz="3200" b="1" dirty="0">
                <a:solidFill>
                  <a:schemeClr val="bg1"/>
                </a:solidFill>
                <a:latin typeface="Times New Roman" panose="02020603050405020304" pitchFamily="18" charset="0"/>
                <a:cs typeface="Times New Roman" panose="02020603050405020304" pitchFamily="18" charset="0"/>
              </a:rPr>
              <a:t>Reference</a:t>
            </a:r>
          </a:p>
        </p:txBody>
      </p:sp>
      <p:pic>
        <p:nvPicPr>
          <p:cNvPr id="7" name="圖片 6" descr="\documentclass{article}&#10;\usepackage{amsmath}&#10;\usepackage[dvipsnames]{xcolor}&#10;\pagestyle{empty}&#10;\begin{document}&#10;\begin{itemize}&#10;  \item[{\fontsize{8}{10}\selectfont [1]}]S. Cai, S. Zhao and X. Ma, &quot;Free Ride on LDPC Coded Transmission,&quot; in IEEE Transactions on Information Theory, vol. 68, no. 1, pp. 80-92, Jan. 2022.&#10;&#10;  \item[{\fontsize{8}{10}\selectfont [2]}]L. Zhang, F. Ma and L. L. Cheng, &quot;A Puncturing Scheme for Low-Density Parity-Check Codes Based on 1-SR Nodes,&quot; 2012 IEEE Vehicular Technology Conference (VTC Fall), Quebec City, QC, Canada, 2012.&#10;&#10;\item[{\fontsize{8}{10}\selectfont [3]}]R. Asvadi and A. H. Banihashemi, &quot;A Rate-Compatible Puncturing Scheme for Finite-Length LDPC Codes,&quot; in IEEE Communications Letters, vol. 17, no. 1, pp. 147-150, January 2013.&#10;&#10;\item[{\fontsize{8}{10}\selectfont [4]}]Jeongseok Ha, Jaehong Kim, D. Klinc and S. W. McLaughlin, &quot;Rate-compatible punctured low-density parity-check codes with short block lengths,&quot; in IEEE Transactions on Information Theory, vol. 52, no. 2, pp. 728-738, Feb. 2006&#10;&#10;\item[{\fontsize{8}{10}\selectfont [5]}]H. Li and L. Zheng, &quot;Efficient Puncturing Scheme for Irregular LDPC Codes Based on Serial Schedules,&quot; in IEEE Communications Letters, vol. 19, no. 9, pp. 1508-1511, Sept. 2015&#10;&#10;&#10;&#10;&#10;\end{itemize}&#10;\end{document}" title="IguanaTex Bitmap Display">
            <a:extLst>
              <a:ext uri="{FF2B5EF4-FFF2-40B4-BE49-F238E27FC236}">
                <a16:creationId xmlns:a16="http://schemas.microsoft.com/office/drawing/2014/main" id="{9AFA572C-46F4-D6B5-5CFF-CFDFA3C575D8}"/>
              </a:ext>
            </a:extLst>
          </p:cNvPr>
          <p:cNvPicPr>
            <a:picLocks noChangeAspect="1"/>
          </p:cNvPicPr>
          <p:nvPr>
            <p:custDataLst>
              <p:tags r:id="rId1"/>
            </p:custDataLst>
          </p:nvPr>
        </p:nvPicPr>
        <p:blipFill>
          <a:blip r:embed="rId3">
            <a:extLst>
              <a:ext uri="{28A0092B-C50C-407E-A947-70E740481C1C}">
                <a14:useLocalDpi xmlns:a14="http://schemas.microsoft.com/office/drawing/2010/main" val="0"/>
              </a:ext>
            </a:extLst>
          </a:blip>
          <a:stretch>
            <a:fillRect/>
          </a:stretch>
        </p:blipFill>
        <p:spPr>
          <a:xfrm>
            <a:off x="381147" y="907384"/>
            <a:ext cx="7664915" cy="5030395"/>
          </a:xfrm>
          <a:prstGeom prst="rect">
            <a:avLst/>
          </a:prstGeom>
        </p:spPr>
      </p:pic>
    </p:spTree>
    <p:extLst>
      <p:ext uri="{BB962C8B-B14F-4D97-AF65-F5344CB8AC3E}">
        <p14:creationId xmlns:p14="http://schemas.microsoft.com/office/powerpoint/2010/main" val="341156232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3456E9-7D30-C30A-4616-E1A84C28F676}"/>
            </a:ext>
          </a:extLst>
        </p:cNvPr>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B1FA1C6F-D09C-D675-336F-7878FAD1020C}"/>
              </a:ext>
            </a:extLst>
          </p:cNvPr>
          <p:cNvSpPr>
            <a:spLocks noGrp="1"/>
          </p:cNvSpPr>
          <p:nvPr>
            <p:ph type="sldNum" sz="quarter" idx="10"/>
          </p:nvPr>
        </p:nvSpPr>
        <p:spPr/>
        <p:txBody>
          <a:bodyPr/>
          <a:lstStyle/>
          <a:p>
            <a:fld id="{280088F6-7C6C-4B38-8F53-C0D87CD1D86B}" type="slidenum">
              <a:rPr lang="zh-TW" altLang="en-US" smtClean="0"/>
              <a:pPr/>
              <a:t>52</a:t>
            </a:fld>
            <a:endParaRPr lang="zh-TW" altLang="en-US" dirty="0"/>
          </a:p>
        </p:txBody>
      </p:sp>
      <p:sp>
        <p:nvSpPr>
          <p:cNvPr id="4" name="文字方塊 3">
            <a:extLst>
              <a:ext uri="{FF2B5EF4-FFF2-40B4-BE49-F238E27FC236}">
                <a16:creationId xmlns:a16="http://schemas.microsoft.com/office/drawing/2014/main" id="{F901C8E4-7659-95D9-BBF7-D515FC61B377}"/>
              </a:ext>
            </a:extLst>
          </p:cNvPr>
          <p:cNvSpPr txBox="1"/>
          <p:nvPr/>
        </p:nvSpPr>
        <p:spPr>
          <a:xfrm>
            <a:off x="0" y="0"/>
            <a:ext cx="7800109" cy="584775"/>
          </a:xfrm>
          <a:prstGeom prst="rect">
            <a:avLst/>
          </a:prstGeom>
          <a:noFill/>
        </p:spPr>
        <p:txBody>
          <a:bodyPr wrap="square">
            <a:spAutoFit/>
          </a:bodyPr>
          <a:lstStyle/>
          <a:p>
            <a:r>
              <a:rPr lang="en-US" altLang="zh-TW" sz="3200" b="1" dirty="0">
                <a:solidFill>
                  <a:schemeClr val="bg1"/>
                </a:solidFill>
                <a:latin typeface="Times New Roman" panose="02020603050405020304" pitchFamily="18" charset="0"/>
                <a:cs typeface="Times New Roman" panose="02020603050405020304" pitchFamily="18" charset="0"/>
              </a:rPr>
              <a:t>Reference</a:t>
            </a:r>
          </a:p>
        </p:txBody>
      </p:sp>
      <p:pic>
        <p:nvPicPr>
          <p:cNvPr id="5" name="圖片 4" descr="\documentclass{article}&#10;\usepackage{amsmath, xcolor,bm}&#10;\pagestyle{empty}&#10;\begin{document}&#10;&#10;\begin{itemize}&#10;  \item[{\fontsize{8}{10}\selectfont [6]}]Q. Wang, L. Chen and X. Ma, &quot;A new HARQ scheme for 5G systems via interleaved superposition retransmission,&quot; in China Communications, vol. 20, no. 4, pp. 1-11, April 2023&#10;&#10;&#10;&#10;\end{itemize}&#10;\end{document}" title="IguanaTex Bitmap Display">
            <a:extLst>
              <a:ext uri="{FF2B5EF4-FFF2-40B4-BE49-F238E27FC236}">
                <a16:creationId xmlns:a16="http://schemas.microsoft.com/office/drawing/2014/main" id="{A8C50EF7-72F5-E1F8-4AAA-4150A3A1E3F8}"/>
              </a:ext>
            </a:extLst>
          </p:cNvPr>
          <p:cNvPicPr>
            <a:picLocks noChangeAspect="1"/>
          </p:cNvPicPr>
          <p:nvPr>
            <p:custDataLst>
              <p:tags r:id="rId1"/>
            </p:custDataLst>
          </p:nvPr>
        </p:nvPicPr>
        <p:blipFill>
          <a:blip r:embed="rId3">
            <a:extLst>
              <a:ext uri="{28A0092B-C50C-407E-A947-70E740481C1C}">
                <a14:useLocalDpi xmlns:a14="http://schemas.microsoft.com/office/drawing/2010/main" val="0"/>
              </a:ext>
            </a:extLst>
          </a:blip>
          <a:stretch>
            <a:fillRect/>
          </a:stretch>
        </p:blipFill>
        <p:spPr>
          <a:xfrm>
            <a:off x="381147" y="907384"/>
            <a:ext cx="7579885" cy="752914"/>
          </a:xfrm>
          <a:prstGeom prst="rect">
            <a:avLst/>
          </a:prstGeom>
        </p:spPr>
      </p:pic>
    </p:spTree>
    <p:extLst>
      <p:ext uri="{BB962C8B-B14F-4D97-AF65-F5344CB8AC3E}">
        <p14:creationId xmlns:p14="http://schemas.microsoft.com/office/powerpoint/2010/main" val="16464617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42A79F-49AF-5E5C-1814-14B5079A18DD}"/>
            </a:ext>
          </a:extLst>
        </p:cNvPr>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EC68EE82-12D4-7167-2E03-FA223AB1471B}"/>
              </a:ext>
            </a:extLst>
          </p:cNvPr>
          <p:cNvSpPr>
            <a:spLocks noGrp="1"/>
          </p:cNvSpPr>
          <p:nvPr>
            <p:ph type="sldNum" sz="quarter" idx="10"/>
          </p:nvPr>
        </p:nvSpPr>
        <p:spPr/>
        <p:txBody>
          <a:bodyPr/>
          <a:lstStyle/>
          <a:p>
            <a:fld id="{280088F6-7C6C-4B38-8F53-C0D87CD1D86B}" type="slidenum">
              <a:rPr lang="zh-TW" altLang="en-US" smtClean="0"/>
              <a:pPr/>
              <a:t>6</a:t>
            </a:fld>
            <a:endParaRPr lang="zh-TW" altLang="en-US" dirty="0"/>
          </a:p>
        </p:txBody>
      </p:sp>
      <p:sp>
        <p:nvSpPr>
          <p:cNvPr id="4" name="文字方塊 3">
            <a:extLst>
              <a:ext uri="{FF2B5EF4-FFF2-40B4-BE49-F238E27FC236}">
                <a16:creationId xmlns:a16="http://schemas.microsoft.com/office/drawing/2014/main" id="{4C9F8B2A-8B65-6277-B8F7-5F8CCE4FB9A8}"/>
              </a:ext>
            </a:extLst>
          </p:cNvPr>
          <p:cNvSpPr txBox="1"/>
          <p:nvPr/>
        </p:nvSpPr>
        <p:spPr>
          <a:xfrm>
            <a:off x="0" y="0"/>
            <a:ext cx="7800109" cy="584775"/>
          </a:xfrm>
          <a:prstGeom prst="rect">
            <a:avLst/>
          </a:prstGeom>
          <a:noFill/>
        </p:spPr>
        <p:txBody>
          <a:bodyPr wrap="square">
            <a:spAutoFit/>
          </a:bodyPr>
          <a:lstStyle/>
          <a:p>
            <a:r>
              <a:rPr lang="en-US" altLang="zh-TW" sz="3200" b="1" dirty="0">
                <a:solidFill>
                  <a:schemeClr val="bg1"/>
                </a:solidFill>
                <a:latin typeface="Times New Roman" panose="02020603050405020304" pitchFamily="18" charset="0"/>
                <a:cs typeface="Times New Roman" panose="02020603050405020304" pitchFamily="18" charset="0"/>
              </a:rPr>
              <a:t>Outline</a:t>
            </a:r>
            <a:endParaRPr lang="zh-TW" altLang="en-US" sz="3200" b="1" dirty="0">
              <a:solidFill>
                <a:schemeClr val="bg1"/>
              </a:solidFill>
              <a:latin typeface="Times New Roman" panose="02020603050405020304" pitchFamily="18" charset="0"/>
              <a:cs typeface="Times New Roman" panose="02020603050405020304" pitchFamily="18" charset="0"/>
            </a:endParaRPr>
          </a:p>
        </p:txBody>
      </p:sp>
      <p:pic>
        <p:nvPicPr>
          <p:cNvPr id="3" name="圖片 2" descr="\documentclass{article}&#10;\usepackage{amsmath}&#10;\usepackage[dvipsnames,svgnames]{xcolor}&#10;&#10;&#10;&#10;\pagestyle{empty}&#10;\begin{document}&#10;&#10;\begin{itemize}&#10;% 全域調整 list 間距：&#10;  \setlength{\parskip}{1pt}    % 段落間距&#10;  \setlength{\topsep}{0pt}     % list 與上下文之間距&#10;  \setlength{\partopsep}{0pt}  % list 前的額外換行距&#10;  \setlength{\parsep}{0pt}     % 同一 \item 內段落間距&#10;  \setlength{\itemsep}{3pt}    % 各 \item 之間間距（可調 0pt、1pt…）&#10;  \item[\textcolor{DarkGreen}{\large\textbullet}] \textbf{Introduction}&#10;  \item[\textcolor{DarkGreen}{\large\textbullet}] \textbf{Free-Ride Concept}&#10;    &#10; \item[\textcolor{DarkGreen}{\large\textbullet}] \textbf{Tanner Graph Combination}&#10;&#10;  \item[\textcolor{DarkGreen}{\large\textbullet}] \textbf{Puncture Concept}&#10;    \begin{itemize}&#10;  \setlength{\parskip}{1pt}    % 段落間距&#10;  \setlength{\topsep}{0pt}     % list 與上下文之間距&#10;  \setlength{\partopsep}{0pt}  % list 前的額外換行距&#10;  \setlength{\parsep}{0pt}     % 同一 \item 內段落間距&#10;  \setlength{\itemsep}{1pt}    % 各 \item 之間間距（可調 0pt、1pt…）&#10;      \item[\textcolor{DarkGreen}{$\circ$}] One–Step Recoverable Node Scheme&#10;      \item[\textcolor{DarkGreen}{$\circ$}] Rate–Compatible Puncturing Scheme&#10;    \end{itemize}&#10;  \item[\textcolor{DarkGreen}{\large\textbullet}] \textbf{Origin Structure}&#10;&#10;  \item[\textcolor{DarkGreen}{\large\textbullet}] \textbf{Partial-Extra Structure}&#10;  \item[\textcolor{DarkGreen}{\large\textbullet}] \textbf{Enhanced Structure}&#10;  \item[\textcolor{DarkGreen}{\large\textbullet}] \textbf{Partial-Extra \&amp; Enhanced Structure}&#10;  \item[\textcolor{DarkGreen}{\large\textbullet}] \textbf{Reference}&#10;&#10;\end{itemize}&#10;&#10;\end{document}&#10;" title="IguanaTex Bitmap Display">
            <a:extLst>
              <a:ext uri="{FF2B5EF4-FFF2-40B4-BE49-F238E27FC236}">
                <a16:creationId xmlns:a16="http://schemas.microsoft.com/office/drawing/2014/main" id="{8E31A640-4FD3-76D8-D849-7DF05FCD2F8B}"/>
              </a:ext>
            </a:extLst>
          </p:cNvPr>
          <p:cNvPicPr>
            <a:picLocks noChangeAspect="1"/>
          </p:cNvPicPr>
          <p:nvPr>
            <p:custDataLst>
              <p:tags r:id="rId1"/>
            </p:custDataLst>
          </p:nvPr>
        </p:nvPicPr>
        <p:blipFill>
          <a:blip r:embed="rId3">
            <a:extLst>
              <a:ext uri="{28A0092B-C50C-407E-A947-70E740481C1C}">
                <a14:useLocalDpi xmlns:a14="http://schemas.microsoft.com/office/drawing/2010/main" val="0"/>
              </a:ext>
            </a:extLst>
          </a:blip>
          <a:stretch>
            <a:fillRect/>
          </a:stretch>
        </p:blipFill>
        <p:spPr>
          <a:xfrm>
            <a:off x="274160" y="776703"/>
            <a:ext cx="4470847" cy="3802971"/>
          </a:xfrm>
          <a:prstGeom prst="rect">
            <a:avLst/>
          </a:prstGeom>
        </p:spPr>
      </p:pic>
    </p:spTree>
    <p:extLst>
      <p:ext uri="{BB962C8B-B14F-4D97-AF65-F5344CB8AC3E}">
        <p14:creationId xmlns:p14="http://schemas.microsoft.com/office/powerpoint/2010/main" val="41410404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280D5F-DE3F-9FCA-1A3A-8FE58380102C}"/>
            </a:ext>
          </a:extLst>
        </p:cNvPr>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23F51018-F810-C655-CFDB-621084D12EF3}"/>
              </a:ext>
            </a:extLst>
          </p:cNvPr>
          <p:cNvSpPr>
            <a:spLocks noGrp="1"/>
          </p:cNvSpPr>
          <p:nvPr>
            <p:ph type="sldNum" sz="quarter" idx="10"/>
          </p:nvPr>
        </p:nvSpPr>
        <p:spPr/>
        <p:txBody>
          <a:bodyPr/>
          <a:lstStyle/>
          <a:p>
            <a:fld id="{280088F6-7C6C-4B38-8F53-C0D87CD1D86B}" type="slidenum">
              <a:rPr lang="zh-TW" altLang="en-US" smtClean="0"/>
              <a:pPr/>
              <a:t>7</a:t>
            </a:fld>
            <a:endParaRPr lang="zh-TW" altLang="en-US" dirty="0"/>
          </a:p>
        </p:txBody>
      </p:sp>
      <p:sp>
        <p:nvSpPr>
          <p:cNvPr id="3" name="文字方塊 2">
            <a:extLst>
              <a:ext uri="{FF2B5EF4-FFF2-40B4-BE49-F238E27FC236}">
                <a16:creationId xmlns:a16="http://schemas.microsoft.com/office/drawing/2014/main" id="{2C377B17-FB5B-6E8B-A501-6AA2AA1533B6}"/>
              </a:ext>
            </a:extLst>
          </p:cNvPr>
          <p:cNvSpPr txBox="1"/>
          <p:nvPr/>
        </p:nvSpPr>
        <p:spPr>
          <a:xfrm>
            <a:off x="0" y="0"/>
            <a:ext cx="10643191" cy="584775"/>
          </a:xfrm>
          <a:prstGeom prst="rect">
            <a:avLst/>
          </a:prstGeom>
          <a:noFill/>
        </p:spPr>
        <p:txBody>
          <a:bodyPr wrap="square">
            <a:spAutoFit/>
          </a:bodyPr>
          <a:lstStyle/>
          <a:p>
            <a:r>
              <a:rPr lang="en-US" altLang="zh-TW" sz="3200" b="1" dirty="0">
                <a:solidFill>
                  <a:schemeClr val="bg1"/>
                </a:solidFill>
                <a:latin typeface="Times New Roman" panose="02020603050405020304" pitchFamily="18" charset="0"/>
                <a:cs typeface="Times New Roman" panose="02020603050405020304" pitchFamily="18" charset="0"/>
              </a:rPr>
              <a:t>Tanner Graph Combination</a:t>
            </a:r>
            <a:endParaRPr lang="zh-TW" altLang="en-US" sz="3200" b="1" dirty="0">
              <a:solidFill>
                <a:schemeClr val="bg1"/>
              </a:solidFill>
              <a:latin typeface="Times New Roman" panose="02020603050405020304" pitchFamily="18" charset="0"/>
              <a:cs typeface="Times New Roman" panose="02020603050405020304" pitchFamily="18" charset="0"/>
            </a:endParaRPr>
          </a:p>
        </p:txBody>
      </p:sp>
      <p:pic>
        <p:nvPicPr>
          <p:cNvPr id="5" name="圖片 4">
            <a:extLst>
              <a:ext uri="{FF2B5EF4-FFF2-40B4-BE49-F238E27FC236}">
                <a16:creationId xmlns:a16="http://schemas.microsoft.com/office/drawing/2014/main" id="{C1F88E52-310C-7ACD-D802-2F8091B7C1B2}"/>
              </a:ext>
            </a:extLst>
          </p:cNvPr>
          <p:cNvPicPr>
            <a:picLocks noChangeAspect="1"/>
          </p:cNvPicPr>
          <p:nvPr/>
        </p:nvPicPr>
        <p:blipFill>
          <a:blip r:embed="rId5">
            <a:extLst>
              <a:ext uri="{28A0092B-C50C-407E-A947-70E740481C1C}">
                <a14:useLocalDpi xmlns:a14="http://schemas.microsoft.com/office/drawing/2010/main" val="0"/>
              </a:ext>
            </a:extLst>
          </a:blip>
          <a:srcRect l="3863" t="8880"/>
          <a:stretch/>
        </p:blipFill>
        <p:spPr>
          <a:xfrm>
            <a:off x="109728" y="3907930"/>
            <a:ext cx="5688477" cy="2000052"/>
          </a:xfrm>
          <a:prstGeom prst="rect">
            <a:avLst/>
          </a:prstGeom>
        </p:spPr>
      </p:pic>
      <p:pic>
        <p:nvPicPr>
          <p:cNvPr id="7" name="圖片 6">
            <a:extLst>
              <a:ext uri="{FF2B5EF4-FFF2-40B4-BE49-F238E27FC236}">
                <a16:creationId xmlns:a16="http://schemas.microsoft.com/office/drawing/2014/main" id="{EA9EDABF-AE43-F0BB-E50D-5E1669C98DC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45627" y="3591220"/>
            <a:ext cx="5137296" cy="2449977"/>
          </a:xfrm>
          <a:prstGeom prst="rect">
            <a:avLst/>
          </a:prstGeom>
        </p:spPr>
      </p:pic>
      <p:pic>
        <p:nvPicPr>
          <p:cNvPr id="9" name="圖片 8">
            <a:extLst>
              <a:ext uri="{FF2B5EF4-FFF2-40B4-BE49-F238E27FC236}">
                <a16:creationId xmlns:a16="http://schemas.microsoft.com/office/drawing/2014/main" id="{624AE8E2-236E-9FA3-8312-3972B79DFF2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13401" y="1286320"/>
            <a:ext cx="3416383" cy="1725104"/>
          </a:xfrm>
          <a:prstGeom prst="rect">
            <a:avLst/>
          </a:prstGeom>
        </p:spPr>
      </p:pic>
      <p:pic>
        <p:nvPicPr>
          <p:cNvPr id="11" name="圖片 10">
            <a:extLst>
              <a:ext uri="{FF2B5EF4-FFF2-40B4-BE49-F238E27FC236}">
                <a16:creationId xmlns:a16="http://schemas.microsoft.com/office/drawing/2014/main" id="{C0F021BB-7FD7-8B1F-2308-EA728A84A92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534088" y="948912"/>
            <a:ext cx="3121880" cy="2317869"/>
          </a:xfrm>
          <a:prstGeom prst="rect">
            <a:avLst/>
          </a:prstGeom>
        </p:spPr>
      </p:pic>
      <p:cxnSp>
        <p:nvCxnSpPr>
          <p:cNvPr id="6" name="直線單箭頭接點 5">
            <a:extLst>
              <a:ext uri="{FF2B5EF4-FFF2-40B4-BE49-F238E27FC236}">
                <a16:creationId xmlns:a16="http://schemas.microsoft.com/office/drawing/2014/main" id="{8414EAE9-A233-89F3-F21F-311198C879F0}"/>
              </a:ext>
            </a:extLst>
          </p:cNvPr>
          <p:cNvCxnSpPr/>
          <p:nvPr/>
        </p:nvCxnSpPr>
        <p:spPr>
          <a:xfrm>
            <a:off x="5719024" y="2112264"/>
            <a:ext cx="996696"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pic>
        <p:nvPicPr>
          <p:cNvPr id="12" name="圖片 11" descr="\documentclass{article}&#10;\usepackage{amsmath, xcolor}&#10;\pagestyle{empty}&#10;\begin{document}&#10;&#10;Tanner Graph&#10;&#10;\end{document}" title="IguanaTex Bitmap Display">
            <a:extLst>
              <a:ext uri="{FF2B5EF4-FFF2-40B4-BE49-F238E27FC236}">
                <a16:creationId xmlns:a16="http://schemas.microsoft.com/office/drawing/2014/main" id="{D2206908-00A9-B90B-A214-1582C6F90B72}"/>
              </a:ext>
            </a:extLst>
          </p:cNvPr>
          <p:cNvPicPr>
            <a:picLocks noChangeAspect="1"/>
          </p:cNvPicPr>
          <p:nvPr>
            <p:custDataLst>
              <p:tags r:id="rId1"/>
            </p:custDataLst>
          </p:nvPr>
        </p:nvPicPr>
        <p:blipFill>
          <a:blip r:embed="rId9">
            <a:extLst>
              <a:ext uri="{28A0092B-C50C-407E-A947-70E740481C1C}">
                <a14:useLocalDpi xmlns:a14="http://schemas.microsoft.com/office/drawing/2010/main" val="0"/>
              </a:ext>
            </a:extLst>
          </a:blip>
          <a:stretch>
            <a:fillRect/>
          </a:stretch>
        </p:blipFill>
        <p:spPr>
          <a:xfrm>
            <a:off x="5568298" y="1805933"/>
            <a:ext cx="1298148" cy="188043"/>
          </a:xfrm>
          <a:prstGeom prst="rect">
            <a:avLst/>
          </a:prstGeom>
        </p:spPr>
      </p:pic>
      <p:cxnSp>
        <p:nvCxnSpPr>
          <p:cNvPr id="13" name="直線單箭頭接點 12">
            <a:extLst>
              <a:ext uri="{FF2B5EF4-FFF2-40B4-BE49-F238E27FC236}">
                <a16:creationId xmlns:a16="http://schemas.microsoft.com/office/drawing/2014/main" id="{99453440-6D05-3113-28B5-61B64E9CC7CB}"/>
              </a:ext>
            </a:extLst>
          </p:cNvPr>
          <p:cNvCxnSpPr/>
          <p:nvPr/>
        </p:nvCxnSpPr>
        <p:spPr>
          <a:xfrm>
            <a:off x="5948931" y="4946321"/>
            <a:ext cx="996696"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pic>
        <p:nvPicPr>
          <p:cNvPr id="14" name="圖片 13" descr="\documentclass{article}&#10;\usepackage{amsmath, xcolor}&#10;\pagestyle{empty}&#10;\begin{document}&#10;&#10;Tanner Graph&#10;&#10;\end{document}" title="IguanaTex Bitmap Display">
            <a:extLst>
              <a:ext uri="{FF2B5EF4-FFF2-40B4-BE49-F238E27FC236}">
                <a16:creationId xmlns:a16="http://schemas.microsoft.com/office/drawing/2014/main" id="{B46A5BB1-1CE3-9CAD-1D15-455BED621019}"/>
              </a:ext>
            </a:extLst>
          </p:cNvPr>
          <p:cNvPicPr>
            <a:picLocks noChangeAspect="1"/>
          </p:cNvPicPr>
          <p:nvPr>
            <p:custDataLst>
              <p:tags r:id="rId2"/>
            </p:custDataLst>
          </p:nvPr>
        </p:nvPicPr>
        <p:blipFill>
          <a:blip r:embed="rId9">
            <a:extLst>
              <a:ext uri="{28A0092B-C50C-407E-A947-70E740481C1C}">
                <a14:useLocalDpi xmlns:a14="http://schemas.microsoft.com/office/drawing/2010/main" val="0"/>
              </a:ext>
            </a:extLst>
          </a:blip>
          <a:stretch>
            <a:fillRect/>
          </a:stretch>
        </p:blipFill>
        <p:spPr>
          <a:xfrm>
            <a:off x="5798205" y="4639990"/>
            <a:ext cx="1298148" cy="188043"/>
          </a:xfrm>
          <a:prstGeom prst="rect">
            <a:avLst/>
          </a:prstGeom>
        </p:spPr>
      </p:pic>
    </p:spTree>
    <p:extLst>
      <p:ext uri="{BB962C8B-B14F-4D97-AF65-F5344CB8AC3E}">
        <p14:creationId xmlns:p14="http://schemas.microsoft.com/office/powerpoint/2010/main" val="667395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2CC007-90E1-796D-6294-AEA3FC94E7FE}"/>
            </a:ext>
          </a:extLst>
        </p:cNvPr>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29CC6F97-4972-BFDB-6696-69D72E92C6BB}"/>
              </a:ext>
            </a:extLst>
          </p:cNvPr>
          <p:cNvSpPr>
            <a:spLocks noGrp="1"/>
          </p:cNvSpPr>
          <p:nvPr>
            <p:ph type="sldNum" sz="quarter" idx="10"/>
          </p:nvPr>
        </p:nvSpPr>
        <p:spPr/>
        <p:txBody>
          <a:bodyPr/>
          <a:lstStyle/>
          <a:p>
            <a:fld id="{280088F6-7C6C-4B38-8F53-C0D87CD1D86B}" type="slidenum">
              <a:rPr lang="zh-TW" altLang="en-US" smtClean="0"/>
              <a:pPr/>
              <a:t>8</a:t>
            </a:fld>
            <a:endParaRPr lang="zh-TW" altLang="en-US" dirty="0"/>
          </a:p>
        </p:txBody>
      </p:sp>
      <p:sp>
        <p:nvSpPr>
          <p:cNvPr id="3" name="文字方塊 2">
            <a:extLst>
              <a:ext uri="{FF2B5EF4-FFF2-40B4-BE49-F238E27FC236}">
                <a16:creationId xmlns:a16="http://schemas.microsoft.com/office/drawing/2014/main" id="{6B798F82-78D8-7CA4-9100-630368E654FF}"/>
              </a:ext>
            </a:extLst>
          </p:cNvPr>
          <p:cNvSpPr txBox="1"/>
          <p:nvPr/>
        </p:nvSpPr>
        <p:spPr>
          <a:xfrm>
            <a:off x="0" y="0"/>
            <a:ext cx="10643191" cy="584775"/>
          </a:xfrm>
          <a:prstGeom prst="rect">
            <a:avLst/>
          </a:prstGeom>
          <a:noFill/>
        </p:spPr>
        <p:txBody>
          <a:bodyPr wrap="square">
            <a:spAutoFit/>
          </a:bodyPr>
          <a:lstStyle/>
          <a:p>
            <a:r>
              <a:rPr lang="en-US" altLang="zh-TW" sz="3200" b="1" dirty="0">
                <a:solidFill>
                  <a:schemeClr val="bg1"/>
                </a:solidFill>
                <a:latin typeface="Times New Roman" panose="02020603050405020304" pitchFamily="18" charset="0"/>
                <a:cs typeface="Times New Roman" panose="02020603050405020304" pitchFamily="18" charset="0"/>
              </a:rPr>
              <a:t>Tanner Graph Combination</a:t>
            </a:r>
            <a:endParaRPr lang="zh-TW" altLang="en-US" sz="3200" b="1" dirty="0">
              <a:solidFill>
                <a:schemeClr val="bg1"/>
              </a:solidFill>
              <a:latin typeface="Times New Roman" panose="02020603050405020304" pitchFamily="18" charset="0"/>
              <a:cs typeface="Times New Roman" panose="02020603050405020304" pitchFamily="18" charset="0"/>
            </a:endParaRPr>
          </a:p>
        </p:txBody>
      </p:sp>
      <p:pic>
        <p:nvPicPr>
          <p:cNvPr id="8" name="圖片 7" descr="一張含有 圖表, 圖畫, 寫生, 行 的圖片&#10;&#10;AI 產生的內容可能不正確。">
            <a:extLst>
              <a:ext uri="{FF2B5EF4-FFF2-40B4-BE49-F238E27FC236}">
                <a16:creationId xmlns:a16="http://schemas.microsoft.com/office/drawing/2014/main" id="{58633F57-61CD-DF75-46EA-B3E1D86A6C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15191" y="1017431"/>
            <a:ext cx="5774663" cy="4999077"/>
          </a:xfrm>
          <a:prstGeom prst="rect">
            <a:avLst/>
          </a:prstGeom>
        </p:spPr>
      </p:pic>
      <p:pic>
        <p:nvPicPr>
          <p:cNvPr id="16" name="圖片 15" descr="一張含有 圖表, 寫生, 圖畫, 行 的圖片&#10;&#10;AI 產生的內容可能不正確。">
            <a:extLst>
              <a:ext uri="{FF2B5EF4-FFF2-40B4-BE49-F238E27FC236}">
                <a16:creationId xmlns:a16="http://schemas.microsoft.com/office/drawing/2014/main" id="{14843B25-DE85-9C96-C12A-CBD046BDBCC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15191" y="1016108"/>
            <a:ext cx="5776192" cy="5000400"/>
          </a:xfrm>
          <a:prstGeom prst="rect">
            <a:avLst/>
          </a:prstGeom>
        </p:spPr>
      </p:pic>
      <p:pic>
        <p:nvPicPr>
          <p:cNvPr id="18" name="圖片 17" descr="一張含有 圖表, 寫生, 圖畫, 行 的圖片&#10;&#10;AI 產生的內容可能不正確。">
            <a:extLst>
              <a:ext uri="{FF2B5EF4-FFF2-40B4-BE49-F238E27FC236}">
                <a16:creationId xmlns:a16="http://schemas.microsoft.com/office/drawing/2014/main" id="{58B738CA-A00F-EF2A-8452-188E80CF669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15191" y="1016108"/>
            <a:ext cx="5776192" cy="5000400"/>
          </a:xfrm>
          <a:prstGeom prst="rect">
            <a:avLst/>
          </a:prstGeom>
        </p:spPr>
      </p:pic>
      <p:pic>
        <p:nvPicPr>
          <p:cNvPr id="20" name="圖片 19" descr="一張含有 圖表, 寫生, 圖畫, 行 的圖片&#10;&#10;AI 產生的內容可能不正確。">
            <a:extLst>
              <a:ext uri="{FF2B5EF4-FFF2-40B4-BE49-F238E27FC236}">
                <a16:creationId xmlns:a16="http://schemas.microsoft.com/office/drawing/2014/main" id="{0DFAA97E-3216-6339-1355-1A7AE90BE2E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13662" y="1016108"/>
            <a:ext cx="5776192" cy="5000400"/>
          </a:xfrm>
          <a:prstGeom prst="rect">
            <a:avLst/>
          </a:prstGeom>
        </p:spPr>
      </p:pic>
      <p:sp>
        <p:nvSpPr>
          <p:cNvPr id="23" name="矩形 22">
            <a:extLst>
              <a:ext uri="{FF2B5EF4-FFF2-40B4-BE49-F238E27FC236}">
                <a16:creationId xmlns:a16="http://schemas.microsoft.com/office/drawing/2014/main" id="{46DC5FFB-5C4F-0955-3ED4-4B5134AB43F3}"/>
              </a:ext>
            </a:extLst>
          </p:cNvPr>
          <p:cNvSpPr/>
          <p:nvPr/>
        </p:nvSpPr>
        <p:spPr>
          <a:xfrm>
            <a:off x="2857209" y="2420580"/>
            <a:ext cx="407484" cy="461665"/>
          </a:xfrm>
          <a:prstGeom prst="rect">
            <a:avLst/>
          </a:prstGeom>
          <a:noFill/>
        </p:spPr>
        <p:txBody>
          <a:bodyPr wrap="none" lIns="91440" tIns="45720" rIns="91440" bIns="45720">
            <a:spAutoFit/>
          </a:bodyPr>
          <a:lstStyle/>
          <a:p>
            <a:pPr algn="ctr"/>
            <a:r>
              <a:rPr lang="en-US" altLang="zh-TW" sz="2400" b="1" cap="none" spc="0" dirty="0">
                <a:ln w="0"/>
                <a:solidFill>
                  <a:srgbClr val="FF0000"/>
                </a:solidFill>
                <a:latin typeface="Times New Roman" panose="02020603050405020304" pitchFamily="18" charset="0"/>
                <a:cs typeface="Times New Roman" panose="02020603050405020304" pitchFamily="18" charset="0"/>
              </a:rPr>
              <a:t>A</a:t>
            </a:r>
            <a:endParaRPr lang="zh-TW" altLang="en-US" sz="2400" b="1" cap="none" spc="0" dirty="0">
              <a:ln w="0"/>
              <a:solidFill>
                <a:srgbClr val="FF0000"/>
              </a:solidFill>
              <a:latin typeface="Times New Roman" panose="02020603050405020304" pitchFamily="18" charset="0"/>
              <a:cs typeface="Times New Roman" panose="02020603050405020304" pitchFamily="18" charset="0"/>
            </a:endParaRPr>
          </a:p>
        </p:txBody>
      </p:sp>
      <p:sp>
        <p:nvSpPr>
          <p:cNvPr id="25" name="矩形 24">
            <a:extLst>
              <a:ext uri="{FF2B5EF4-FFF2-40B4-BE49-F238E27FC236}">
                <a16:creationId xmlns:a16="http://schemas.microsoft.com/office/drawing/2014/main" id="{53CFC29D-4373-34BD-9DC9-C48F0D2EBA65}"/>
              </a:ext>
            </a:extLst>
          </p:cNvPr>
          <p:cNvSpPr/>
          <p:nvPr/>
        </p:nvSpPr>
        <p:spPr>
          <a:xfrm>
            <a:off x="2866026" y="4147256"/>
            <a:ext cx="389850" cy="461665"/>
          </a:xfrm>
          <a:prstGeom prst="rect">
            <a:avLst/>
          </a:prstGeom>
          <a:noFill/>
        </p:spPr>
        <p:txBody>
          <a:bodyPr wrap="none" lIns="91440" tIns="45720" rIns="91440" bIns="45720">
            <a:spAutoFit/>
          </a:bodyPr>
          <a:lstStyle/>
          <a:p>
            <a:pPr algn="ctr"/>
            <a:r>
              <a:rPr lang="en-US" altLang="zh-TW" sz="2400" b="1" cap="none" spc="0" dirty="0">
                <a:ln w="0"/>
                <a:solidFill>
                  <a:srgbClr val="FF0000"/>
                </a:solidFill>
                <a:latin typeface="Times New Roman" panose="02020603050405020304" pitchFamily="18" charset="0"/>
                <a:cs typeface="Times New Roman" panose="02020603050405020304" pitchFamily="18" charset="0"/>
              </a:rPr>
              <a:t>B</a:t>
            </a:r>
            <a:endParaRPr lang="zh-TW" altLang="en-US" sz="2400" b="1" cap="none" spc="0" dirty="0">
              <a:ln w="0"/>
              <a:solidFill>
                <a:srgbClr val="FF0000"/>
              </a:solidFill>
              <a:latin typeface="Times New Roman" panose="02020603050405020304" pitchFamily="18" charset="0"/>
              <a:cs typeface="Times New Roman" panose="02020603050405020304" pitchFamily="18" charset="0"/>
            </a:endParaRPr>
          </a:p>
        </p:txBody>
      </p:sp>
      <p:sp>
        <p:nvSpPr>
          <p:cNvPr id="26" name="矩形 25">
            <a:extLst>
              <a:ext uri="{FF2B5EF4-FFF2-40B4-BE49-F238E27FC236}">
                <a16:creationId xmlns:a16="http://schemas.microsoft.com/office/drawing/2014/main" id="{526AE32C-7DC9-6731-3447-4381C204C41E}"/>
              </a:ext>
            </a:extLst>
          </p:cNvPr>
          <p:cNvSpPr/>
          <p:nvPr/>
        </p:nvSpPr>
        <p:spPr>
          <a:xfrm>
            <a:off x="1869499" y="3308910"/>
            <a:ext cx="792205" cy="461665"/>
          </a:xfrm>
          <a:prstGeom prst="rect">
            <a:avLst/>
          </a:prstGeom>
          <a:noFill/>
        </p:spPr>
        <p:txBody>
          <a:bodyPr wrap="none" lIns="91440" tIns="45720" rIns="91440" bIns="45720">
            <a:spAutoFit/>
          </a:bodyPr>
          <a:lstStyle/>
          <a:p>
            <a:pPr algn="ctr"/>
            <a:r>
              <a:rPr lang="en-US" altLang="zh-TW" sz="2400" b="1" cap="none" spc="0" dirty="0">
                <a:ln w="0"/>
                <a:solidFill>
                  <a:srgbClr val="FF0000"/>
                </a:solidFill>
                <a:latin typeface="Times New Roman" panose="02020603050405020304" pitchFamily="18" charset="0"/>
                <a:cs typeface="Times New Roman" panose="02020603050405020304" pitchFamily="18" charset="0"/>
              </a:rPr>
              <a:t>A^B</a:t>
            </a:r>
            <a:endParaRPr lang="zh-TW" altLang="en-US" sz="2400" b="1" cap="none" spc="0" dirty="0">
              <a:ln w="0"/>
              <a:solidFill>
                <a:srgbClr val="FF0000"/>
              </a:solidFill>
              <a:latin typeface="Times New Roman" panose="02020603050405020304" pitchFamily="18" charset="0"/>
              <a:cs typeface="Times New Roman" panose="02020603050405020304" pitchFamily="18" charset="0"/>
            </a:endParaRPr>
          </a:p>
        </p:txBody>
      </p:sp>
      <p:sp>
        <p:nvSpPr>
          <p:cNvPr id="27" name="矩形 26">
            <a:extLst>
              <a:ext uri="{FF2B5EF4-FFF2-40B4-BE49-F238E27FC236}">
                <a16:creationId xmlns:a16="http://schemas.microsoft.com/office/drawing/2014/main" id="{221EB14B-2412-AB52-F44F-7D2F40E805DB}"/>
              </a:ext>
            </a:extLst>
          </p:cNvPr>
          <p:cNvSpPr/>
          <p:nvPr/>
        </p:nvSpPr>
        <p:spPr>
          <a:xfrm>
            <a:off x="1549725" y="2908578"/>
            <a:ext cx="1383712" cy="369332"/>
          </a:xfrm>
          <a:prstGeom prst="rect">
            <a:avLst/>
          </a:prstGeom>
          <a:noFill/>
        </p:spPr>
        <p:txBody>
          <a:bodyPr wrap="none" lIns="91440" tIns="45720" rIns="91440" bIns="45720">
            <a:spAutoFit/>
          </a:bodyPr>
          <a:lstStyle/>
          <a:p>
            <a:pPr algn="ctr"/>
            <a:r>
              <a:rPr lang="en-US" altLang="zh-TW" b="1" cap="none" spc="0" dirty="0">
                <a:ln w="0"/>
                <a:solidFill>
                  <a:srgbClr val="FF0000"/>
                </a:solidFill>
                <a:latin typeface="Times New Roman" panose="02020603050405020304" pitchFamily="18" charset="0"/>
                <a:cs typeface="Times New Roman" panose="02020603050405020304" pitchFamily="18" charset="0"/>
              </a:rPr>
              <a:t>(A^B)^A^B</a:t>
            </a:r>
            <a:endParaRPr lang="zh-TW" altLang="en-US" b="1" cap="none" spc="0" dirty="0">
              <a:ln w="0"/>
              <a:solidFill>
                <a:srgbClr val="FF0000"/>
              </a:solidFill>
              <a:latin typeface="Times New Roman" panose="02020603050405020304" pitchFamily="18" charset="0"/>
              <a:cs typeface="Times New Roman" panose="02020603050405020304" pitchFamily="18" charset="0"/>
            </a:endParaRPr>
          </a:p>
        </p:txBody>
      </p:sp>
      <p:cxnSp>
        <p:nvCxnSpPr>
          <p:cNvPr id="29" name="直線接點 28">
            <a:extLst>
              <a:ext uri="{FF2B5EF4-FFF2-40B4-BE49-F238E27FC236}">
                <a16:creationId xmlns:a16="http://schemas.microsoft.com/office/drawing/2014/main" id="{003BB986-4602-C2FF-4B3A-85A5AA7F751D}"/>
              </a:ext>
            </a:extLst>
          </p:cNvPr>
          <p:cNvCxnSpPr>
            <a:cxnSpLocks/>
          </p:cNvCxnSpPr>
          <p:nvPr/>
        </p:nvCxnSpPr>
        <p:spPr>
          <a:xfrm>
            <a:off x="2866026" y="3203364"/>
            <a:ext cx="389850" cy="19597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pic>
        <p:nvPicPr>
          <p:cNvPr id="33" name="圖片 32" descr="一張含有 圖表, 寫生, 圖畫 的圖片&#10;&#10;AI 產生的內容可能不正確。">
            <a:extLst>
              <a:ext uri="{FF2B5EF4-FFF2-40B4-BE49-F238E27FC236}">
                <a16:creationId xmlns:a16="http://schemas.microsoft.com/office/drawing/2014/main" id="{245D5E2C-FF52-9CEB-E1DC-AB4AF63AE7C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612133" y="1016108"/>
            <a:ext cx="5768511" cy="5000400"/>
          </a:xfrm>
          <a:prstGeom prst="rect">
            <a:avLst/>
          </a:prstGeom>
        </p:spPr>
      </p:pic>
      <p:sp>
        <p:nvSpPr>
          <p:cNvPr id="35" name="橢圓 34">
            <a:extLst>
              <a:ext uri="{FF2B5EF4-FFF2-40B4-BE49-F238E27FC236}">
                <a16:creationId xmlns:a16="http://schemas.microsoft.com/office/drawing/2014/main" id="{824CAFF8-E0AF-23FB-F980-755B6A638838}"/>
              </a:ext>
            </a:extLst>
          </p:cNvPr>
          <p:cNvSpPr/>
          <p:nvPr/>
        </p:nvSpPr>
        <p:spPr>
          <a:xfrm>
            <a:off x="3139737" y="2476744"/>
            <a:ext cx="468000" cy="468000"/>
          </a:xfrm>
          <a:prstGeom prst="ellipse">
            <a:avLst/>
          </a:prstGeom>
          <a:noFill/>
          <a:ln>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 name="橢圓 35">
            <a:extLst>
              <a:ext uri="{FF2B5EF4-FFF2-40B4-BE49-F238E27FC236}">
                <a16:creationId xmlns:a16="http://schemas.microsoft.com/office/drawing/2014/main" id="{1D411281-EE38-5C8F-FF05-809EBEC72C18}"/>
              </a:ext>
            </a:extLst>
          </p:cNvPr>
          <p:cNvSpPr/>
          <p:nvPr/>
        </p:nvSpPr>
        <p:spPr>
          <a:xfrm>
            <a:off x="4230349" y="2476744"/>
            <a:ext cx="468000" cy="468000"/>
          </a:xfrm>
          <a:prstGeom prst="ellipse">
            <a:avLst/>
          </a:prstGeom>
          <a:noFill/>
          <a:ln>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7" name="橢圓 36">
            <a:extLst>
              <a:ext uri="{FF2B5EF4-FFF2-40B4-BE49-F238E27FC236}">
                <a16:creationId xmlns:a16="http://schemas.microsoft.com/office/drawing/2014/main" id="{5B14B3D1-AC99-450E-0CB8-31FD31DBB0A7}"/>
              </a:ext>
            </a:extLst>
          </p:cNvPr>
          <p:cNvSpPr/>
          <p:nvPr/>
        </p:nvSpPr>
        <p:spPr>
          <a:xfrm>
            <a:off x="3152437" y="4076794"/>
            <a:ext cx="468000" cy="468000"/>
          </a:xfrm>
          <a:prstGeom prst="ellipse">
            <a:avLst/>
          </a:prstGeom>
          <a:noFill/>
          <a:ln>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8" name="橢圓 37">
            <a:extLst>
              <a:ext uri="{FF2B5EF4-FFF2-40B4-BE49-F238E27FC236}">
                <a16:creationId xmlns:a16="http://schemas.microsoft.com/office/drawing/2014/main" id="{D24AA858-5564-AD54-A860-E0467A2867E3}"/>
              </a:ext>
            </a:extLst>
          </p:cNvPr>
          <p:cNvSpPr/>
          <p:nvPr/>
        </p:nvSpPr>
        <p:spPr>
          <a:xfrm>
            <a:off x="5292757" y="2476744"/>
            <a:ext cx="468000" cy="468000"/>
          </a:xfrm>
          <a:prstGeom prst="ellipse">
            <a:avLst/>
          </a:prstGeom>
          <a:noFill/>
          <a:ln>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9" name="橢圓 38">
            <a:extLst>
              <a:ext uri="{FF2B5EF4-FFF2-40B4-BE49-F238E27FC236}">
                <a16:creationId xmlns:a16="http://schemas.microsoft.com/office/drawing/2014/main" id="{454ADD12-8F12-8752-EBCB-6F4EB2FCBC9A}"/>
              </a:ext>
            </a:extLst>
          </p:cNvPr>
          <p:cNvSpPr/>
          <p:nvPr/>
        </p:nvSpPr>
        <p:spPr>
          <a:xfrm>
            <a:off x="6368700" y="2476744"/>
            <a:ext cx="468000" cy="468000"/>
          </a:xfrm>
          <a:prstGeom prst="ellipse">
            <a:avLst/>
          </a:prstGeom>
          <a:noFill/>
          <a:ln>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0" name="橢圓 39">
            <a:extLst>
              <a:ext uri="{FF2B5EF4-FFF2-40B4-BE49-F238E27FC236}">
                <a16:creationId xmlns:a16="http://schemas.microsoft.com/office/drawing/2014/main" id="{F61BA3C6-6732-11A1-3FCE-4BD2D00A791F}"/>
              </a:ext>
            </a:extLst>
          </p:cNvPr>
          <p:cNvSpPr/>
          <p:nvPr/>
        </p:nvSpPr>
        <p:spPr>
          <a:xfrm>
            <a:off x="3762349" y="4064888"/>
            <a:ext cx="468000" cy="468000"/>
          </a:xfrm>
          <a:prstGeom prst="ellipse">
            <a:avLst/>
          </a:prstGeom>
          <a:noFill/>
          <a:ln>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1" name="橢圓 40">
            <a:extLst>
              <a:ext uri="{FF2B5EF4-FFF2-40B4-BE49-F238E27FC236}">
                <a16:creationId xmlns:a16="http://schemas.microsoft.com/office/drawing/2014/main" id="{2CF7A4E0-4FA5-B454-D806-C6492C525037}"/>
              </a:ext>
            </a:extLst>
          </p:cNvPr>
          <p:cNvSpPr/>
          <p:nvPr/>
        </p:nvSpPr>
        <p:spPr>
          <a:xfrm>
            <a:off x="4383552" y="4076794"/>
            <a:ext cx="468000" cy="468000"/>
          </a:xfrm>
          <a:prstGeom prst="ellipse">
            <a:avLst/>
          </a:prstGeom>
          <a:noFill/>
          <a:ln>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2" name="橢圓 41">
            <a:extLst>
              <a:ext uri="{FF2B5EF4-FFF2-40B4-BE49-F238E27FC236}">
                <a16:creationId xmlns:a16="http://schemas.microsoft.com/office/drawing/2014/main" id="{503425A0-E799-A0BA-F183-D29AAEA7B2CA}"/>
              </a:ext>
            </a:extLst>
          </p:cNvPr>
          <p:cNvSpPr/>
          <p:nvPr/>
        </p:nvSpPr>
        <p:spPr>
          <a:xfrm>
            <a:off x="5087595" y="4064888"/>
            <a:ext cx="468000" cy="468000"/>
          </a:xfrm>
          <a:prstGeom prst="ellipse">
            <a:avLst/>
          </a:prstGeom>
          <a:noFill/>
          <a:ln>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459311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1" nodeType="clickEffect">
                                  <p:stCondLst>
                                    <p:cond delay="0"/>
                                  </p:stCondLst>
                                  <p:childTnLst>
                                    <p:set>
                                      <p:cBhvr>
                                        <p:cTn id="30" dur="1" fill="hold">
                                          <p:stCondLst>
                                            <p:cond delay="0"/>
                                          </p:stCondLst>
                                        </p:cTn>
                                        <p:tgtEl>
                                          <p:spTgt spid="23"/>
                                        </p:tgtEl>
                                        <p:attrNameLst>
                                          <p:attrName>style.visibility</p:attrName>
                                        </p:attrNameLst>
                                      </p:cBhvr>
                                      <p:to>
                                        <p:strVal val="hidden"/>
                                      </p:to>
                                    </p:set>
                                  </p:childTnLst>
                                </p:cTn>
                              </p:par>
                              <p:par>
                                <p:cTn id="31" presetID="1" presetClass="exit" presetSubtype="0" fill="hold" nodeType="withEffect">
                                  <p:stCondLst>
                                    <p:cond delay="0"/>
                                  </p:stCondLst>
                                  <p:childTnLst>
                                    <p:set>
                                      <p:cBhvr>
                                        <p:cTn id="32" dur="1" fill="hold">
                                          <p:stCondLst>
                                            <p:cond delay="0"/>
                                          </p:stCondLst>
                                        </p:cTn>
                                        <p:tgtEl>
                                          <p:spTgt spid="29"/>
                                        </p:tgtEl>
                                        <p:attrNameLst>
                                          <p:attrName>style.visibility</p:attrName>
                                        </p:attrNameLst>
                                      </p:cBhvr>
                                      <p:to>
                                        <p:strVal val="hidden"/>
                                      </p:to>
                                    </p:set>
                                  </p:childTnLst>
                                </p:cTn>
                              </p:par>
                              <p:par>
                                <p:cTn id="33" presetID="1" presetClass="exit" presetSubtype="0" fill="hold" grpId="1" nodeType="withEffect">
                                  <p:stCondLst>
                                    <p:cond delay="0"/>
                                  </p:stCondLst>
                                  <p:childTnLst>
                                    <p:set>
                                      <p:cBhvr>
                                        <p:cTn id="34" dur="1" fill="hold">
                                          <p:stCondLst>
                                            <p:cond delay="0"/>
                                          </p:stCondLst>
                                        </p:cTn>
                                        <p:tgtEl>
                                          <p:spTgt spid="27"/>
                                        </p:tgtEl>
                                        <p:attrNameLst>
                                          <p:attrName>style.visibility</p:attrName>
                                        </p:attrNameLst>
                                      </p:cBhvr>
                                      <p:to>
                                        <p:strVal val="hidden"/>
                                      </p:to>
                                    </p:set>
                                  </p:childTnLst>
                                </p:cTn>
                              </p:par>
                              <p:par>
                                <p:cTn id="35" presetID="1" presetClass="exit" presetSubtype="0" fill="hold" grpId="1" nodeType="withEffect">
                                  <p:stCondLst>
                                    <p:cond delay="0"/>
                                  </p:stCondLst>
                                  <p:childTnLst>
                                    <p:set>
                                      <p:cBhvr>
                                        <p:cTn id="36" dur="1" fill="hold">
                                          <p:stCondLst>
                                            <p:cond delay="0"/>
                                          </p:stCondLst>
                                        </p:cTn>
                                        <p:tgtEl>
                                          <p:spTgt spid="26"/>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25"/>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8"/>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9"/>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0"/>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1"/>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3" grpId="1"/>
      <p:bldP spid="25" grpId="0"/>
      <p:bldP spid="25" grpId="1"/>
      <p:bldP spid="26" grpId="0"/>
      <p:bldP spid="26" grpId="1"/>
      <p:bldP spid="27" grpId="0"/>
      <p:bldP spid="27" grpId="1"/>
      <p:bldP spid="35" grpId="0" animBg="1"/>
      <p:bldP spid="36" grpId="0" animBg="1"/>
      <p:bldP spid="37" grpId="0" animBg="1"/>
      <p:bldP spid="38" grpId="0" animBg="1"/>
      <p:bldP spid="39" grpId="0" animBg="1"/>
      <p:bldP spid="40" grpId="0" animBg="1"/>
      <p:bldP spid="41" grpId="0" animBg="1"/>
      <p:bldP spid="4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93B4F5-1E6A-D42C-F9CC-7DC5B2D38A0B}"/>
            </a:ext>
          </a:extLst>
        </p:cNvPr>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53D85A12-E2DE-4C2F-1A48-BD9EB641966B}"/>
              </a:ext>
            </a:extLst>
          </p:cNvPr>
          <p:cNvSpPr>
            <a:spLocks noGrp="1"/>
          </p:cNvSpPr>
          <p:nvPr>
            <p:ph type="sldNum" sz="quarter" idx="10"/>
          </p:nvPr>
        </p:nvSpPr>
        <p:spPr/>
        <p:txBody>
          <a:bodyPr/>
          <a:lstStyle/>
          <a:p>
            <a:fld id="{280088F6-7C6C-4B38-8F53-C0D87CD1D86B}" type="slidenum">
              <a:rPr lang="zh-TW" altLang="en-US" smtClean="0"/>
              <a:pPr/>
              <a:t>9</a:t>
            </a:fld>
            <a:endParaRPr lang="zh-TW" altLang="en-US" dirty="0"/>
          </a:p>
        </p:txBody>
      </p:sp>
      <p:sp>
        <p:nvSpPr>
          <p:cNvPr id="4" name="文字方塊 3">
            <a:extLst>
              <a:ext uri="{FF2B5EF4-FFF2-40B4-BE49-F238E27FC236}">
                <a16:creationId xmlns:a16="http://schemas.microsoft.com/office/drawing/2014/main" id="{6F4CEB77-4A70-E3F1-5415-F26C182BBD67}"/>
              </a:ext>
            </a:extLst>
          </p:cNvPr>
          <p:cNvSpPr txBox="1"/>
          <p:nvPr/>
        </p:nvSpPr>
        <p:spPr>
          <a:xfrm>
            <a:off x="0" y="0"/>
            <a:ext cx="7800109" cy="584775"/>
          </a:xfrm>
          <a:prstGeom prst="rect">
            <a:avLst/>
          </a:prstGeom>
          <a:noFill/>
        </p:spPr>
        <p:txBody>
          <a:bodyPr wrap="square">
            <a:spAutoFit/>
          </a:bodyPr>
          <a:lstStyle/>
          <a:p>
            <a:r>
              <a:rPr lang="en-US" altLang="zh-TW" sz="3200" b="1" dirty="0">
                <a:solidFill>
                  <a:schemeClr val="bg1"/>
                </a:solidFill>
                <a:latin typeface="Times New Roman" panose="02020603050405020304" pitchFamily="18" charset="0"/>
                <a:cs typeface="Times New Roman" panose="02020603050405020304" pitchFamily="18" charset="0"/>
              </a:rPr>
              <a:t>Outline</a:t>
            </a:r>
            <a:endParaRPr lang="zh-TW" altLang="en-US" sz="3200" b="1" dirty="0">
              <a:solidFill>
                <a:schemeClr val="bg1"/>
              </a:solidFill>
              <a:latin typeface="Times New Roman" panose="02020603050405020304" pitchFamily="18" charset="0"/>
              <a:cs typeface="Times New Roman" panose="02020603050405020304" pitchFamily="18" charset="0"/>
            </a:endParaRPr>
          </a:p>
        </p:txBody>
      </p:sp>
      <p:pic>
        <p:nvPicPr>
          <p:cNvPr id="5" name="圖片 4" descr="\documentclass{article}&#10;\usepackage{amsmath}&#10;\usepackage[dvipsnames,svgnames]{xcolor}&#10;&#10;&#10;&#10;\pagestyle{empty}&#10;\begin{document}&#10;&#10;\begin{itemize}&#10;% 全域調整 list 間距：&#10;  \setlength{\parskip}{1pt}    % 段落間距&#10;  \setlength{\topsep}{0pt}     % list 與上下文之間距&#10;  \setlength{\partopsep}{0pt}  % list 前的額外換行距&#10;  \setlength{\parsep}{0pt}     % 同一 \item 內段落間距&#10;  \setlength{\itemsep}{3pt}    % 各 \item 之間間距（可調 0pt、1pt…）&#10;  \item[\textcolor{DarkGreen}{\large\textbullet}] \textbf{Introduction}&#10;&#10; \item[\textcolor{DarkGreen}{\large\textbullet}] \textbf{Tanner Graph Combination}&#10;&#10;  \item[\textcolor{DarkGreen}{\large\textbullet}] \textbf{Puncture Concept}&#10;    \begin{itemize}&#10;  \setlength{\parskip}{1pt}    % 段落間距&#10;  \setlength{\topsep}{0pt}     % list 與上下文之間距&#10;  \setlength{\partopsep}{0pt}  % list 前的額外換行距&#10;  \setlength{\parsep}{0pt}     % 同一 \item 內段落間距&#10;  \setlength{\itemsep}{1pt}    % 各 \item 之間間距（可調 0pt、1pt…）&#10;      \item[\textcolor{DarkGreen}{$\circ$}] One–Step Recoverable Node Scheme&#10;      \item[\textcolor{DarkGreen}{$\circ$}] Rate–Compatible Puncturing Scheme&#10;    \end{itemize}&#10;  \item[\textcolor{DarkGreen}{\large\textbullet}] \textbf{Origin Structure}&#10;&#10;  \item[\textcolor{DarkGreen}{\large\textbullet}] \textbf{Partial-Extra Structure}&#10;  \item[\textcolor{DarkGreen}{\large\textbullet}] \textbf{Enhanced Structure}&#10;  \item[\textcolor{DarkGreen}{\large\textbullet}] \textbf{Partial-Extra \&amp; Enhanced Structure}&#10;  \item[\textcolor{DarkGreen}{\large\textbullet}] \textbf{Reference}&#10;&#10;\end{itemize}&#10;&#10;\end{document}&#10;" title="IguanaTex Bitmap Display">
            <a:extLst>
              <a:ext uri="{FF2B5EF4-FFF2-40B4-BE49-F238E27FC236}">
                <a16:creationId xmlns:a16="http://schemas.microsoft.com/office/drawing/2014/main" id="{73B88569-166D-D525-6CD6-967E80FEC667}"/>
              </a:ext>
            </a:extLst>
          </p:cNvPr>
          <p:cNvPicPr>
            <a:picLocks noChangeAspect="1"/>
          </p:cNvPicPr>
          <p:nvPr>
            <p:custDataLst>
              <p:tags r:id="rId1"/>
            </p:custDataLst>
          </p:nvPr>
        </p:nvPicPr>
        <p:blipFill>
          <a:blip r:embed="rId3">
            <a:extLst>
              <a:ext uri="{28A0092B-C50C-407E-A947-70E740481C1C}">
                <a14:useLocalDpi xmlns:a14="http://schemas.microsoft.com/office/drawing/2010/main" val="0"/>
              </a:ext>
            </a:extLst>
          </a:blip>
          <a:stretch>
            <a:fillRect/>
          </a:stretch>
        </p:blipFill>
        <p:spPr>
          <a:xfrm>
            <a:off x="274160" y="776703"/>
            <a:ext cx="4470847" cy="3438171"/>
          </a:xfrm>
          <a:prstGeom prst="rect">
            <a:avLst/>
          </a:prstGeom>
        </p:spPr>
      </p:pic>
    </p:spTree>
    <p:extLst>
      <p:ext uri="{BB962C8B-B14F-4D97-AF65-F5344CB8AC3E}">
        <p14:creationId xmlns:p14="http://schemas.microsoft.com/office/powerpoint/2010/main" val="104799930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OUTPUTDPI" val="1200"/>
  <p:tag name="ORIGINALHEIGHT" val="2079.49"/>
  <p:tag name="ORIGINALWIDTH" val="2444.695"/>
  <p:tag name="LATEXADDIN" val="\documentclass{article}&#10;\usepackage{amsmath}&#10;\usepackage[dvipsnames,svgnames]{xcolor}&#10;&#10;&#10;&#10;\pagestyle{empty}&#10;\begin{document}&#10;&#10;\begin{itemize}&#10;% 全域調整 list 間距：&#10;  \setlength{\parskip}{1pt}    % 段落間距&#10;  \setlength{\topsep}{0pt}     % list 與上下文之間距&#10;  \setlength{\partopsep}{0pt}  % list 前的額外換行距&#10;  \setlength{\parsep}{0pt}     % 同一 \item 內段落間距&#10;  \setlength{\itemsep}{3pt}    % 各 \item 之間間距（可調 0pt、1pt…）&#10;  \item[\textcolor{DarkGreen}{\large\textbullet}] \textbf{Introduction}&#10;  \item[\textcolor{DarkGreen}{\large\textbullet}] \textbf{Free-Ride Concept}&#10;    &#10; \item[\textcolor{DarkGreen}{\large\textbullet}] \textbf{Tanner Graph Combination}&#10;&#10;  \item[\textcolor{DarkGreen}{\large\textbullet}] \textbf{Puncture Concept}&#10;    \begin{itemize}&#10;  \setlength{\parskip}{1pt}    % 段落間距&#10;  \setlength{\topsep}{0pt}     % list 與上下文之間距&#10;  \setlength{\partopsep}{0pt}  % list 前的額外換行距&#10;  \setlength{\parsep}{0pt}     % 同一 \item 內段落間距&#10;  \setlength{\itemsep}{1pt}    % 各 \item 之間間距（可調 0pt、1pt…）&#10;      \item[\textcolor{DarkGreen}{$\circ$}] One–Step Recoverable Node Scheme&#10;      \item[\textcolor{DarkGreen}{$\circ$}] Rate–Compatible Puncturing Scheme&#10;    \end{itemize}&#10;  \item[\textcolor{DarkGreen}{\large\textbullet}] \textbf{Origin Structure}&#10;&#10;  \item[\textcolor{DarkGreen}{\large\textbullet}] \textbf{Partial-Extra Structure}&#10;  \item[\textcolor{DarkGreen}{\large\textbullet}] \textbf{Enhanced Structure}&#10;  \item[\textcolor{DarkGreen}{\large\textbullet}] \textbf{Partial-Extra \&amp; Enhanced Structure}&#10;  \item[\textcolor{DarkGreen}{\large\textbullet}] \textbf{Reference}&#10;&#10;\end{itemize}&#10;&#10;\end{document}&#10;"/>
  <p:tag name="IGUANATEXSIZE" val="18"/>
  <p:tag name="IGUANATEXCURSOR" val="547"/>
  <p:tag name="TRANSPARENCY" val="True"/>
  <p:tag name="LATEXENGINEID" val="0"/>
  <p:tag name="TEMPFOLDER" val="C:\temp\"/>
  <p:tag name="LATEXFORMHEIGHT" val="426"/>
  <p:tag name="LATEXFORMWIDTH" val="723"/>
  <p:tag name="LATEXFORMWRAP" val="True"/>
  <p:tag name="BITMAPVECTOR" val="0"/>
</p:tagLst>
</file>

<file path=ppt/tags/tag10.xml><?xml version="1.0" encoding="utf-8"?>
<p:tagLst xmlns:a="http://schemas.openxmlformats.org/drawingml/2006/main" xmlns:r="http://schemas.openxmlformats.org/officeDocument/2006/relationships" xmlns:p="http://schemas.openxmlformats.org/presentationml/2006/main">
  <p:tag name="OUTPUTDPI" val="1200"/>
  <p:tag name="ORIGINALHEIGHT" val="111.7361"/>
  <p:tag name="ORIGINALWIDTH" val="766.4042"/>
  <p:tag name="LATEXADDIN" val="\documentclass{article}&#10;\usepackage{amsmath, xcolor}&#10;\pagestyle{empty}&#10;\begin{document}&#10;&#10;Tanner Graph&#10;&#10;\end{document}"/>
  <p:tag name="IGUANATEXSIZE" val="18"/>
  <p:tag name="IGUANATEXCURSOR" val="101"/>
  <p:tag name="TRANSPARENCY" val="True"/>
  <p:tag name="LATEXENGINEID" val="0"/>
  <p:tag name="TEMPFOLDER" val="C:\temp\"/>
  <p:tag name="LATEXFORMHEIGHT" val="312"/>
  <p:tag name="LATEXFORMWIDTH" val="384"/>
  <p:tag name="LATEXFORMWRAP" val="True"/>
  <p:tag name="BITMAPVECTOR" val="0"/>
</p:tagLst>
</file>

<file path=ppt/tags/tag100.xml><?xml version="1.0" encoding="utf-8"?>
<p:tagLst xmlns:a="http://schemas.openxmlformats.org/drawingml/2006/main" xmlns:r="http://schemas.openxmlformats.org/officeDocument/2006/relationships" xmlns:p="http://schemas.openxmlformats.org/presentationml/2006/main">
  <p:tag name="OUTPUTDPI" val="1200"/>
  <p:tag name="ORIGINALHEIGHT" val="2750.656"/>
  <p:tag name="ORIGINALWIDTH" val="4191.226"/>
  <p:tag name="LATEXADDIN" val="\documentclass{article}&#10;\usepackage{amsmath}&#10;\usepackage[dvipsnames]{xcolor}&#10;\pagestyle{empty}&#10;\begin{document}&#10;\begin{itemize}&#10;  \item[{\fontsize{8}{10}\selectfont [1]}]S. Cai, S. Zhao and X. Ma, &quot;Free Ride on LDPC Coded Transmission,&quot; in IEEE Transactions on Information Theory, vol. 68, no. 1, pp. 80-92, Jan. 2022.&#10;&#10;  \item[{\fontsize{8}{10}\selectfont [2]}]L. Zhang, F. Ma and L. L. Cheng, &quot;A Puncturing Scheme for Low-Density Parity-Check Codes Based on 1-SR Nodes,&quot; 2012 IEEE Vehicular Technology Conference (VTC Fall), Quebec City, QC, Canada, 2012.&#10;&#10;\item[{\fontsize{8}{10}\selectfont [3]}]R. Asvadi and A. H. Banihashemi, &quot;A Rate-Compatible Puncturing Scheme for Finite-Length LDPC Codes,&quot; in IEEE Communications Letters, vol. 17, no. 1, pp. 147-150, January 2013.&#10;&#10;\item[{\fontsize{8}{10}\selectfont [4]}]Jeongseok Ha, Jaehong Kim, D. Klinc and S. W. McLaughlin, &quot;Rate-compatible punctured low-density parity-check codes with short block lengths,&quot; in IEEE Transactions on Information Theory, vol. 52, no. 2, pp. 728-738, Feb. 2006&#10;&#10;\item[{\fontsize{8}{10}\selectfont [5]}]H. Li and L. Zheng, &quot;Efficient Puncturing Scheme for Irregular LDPC Codes Based on Serial Schedules,&quot; in IEEE Communications Letters, vol. 19, no. 9, pp. 1508-1511, Sept. 2015&#10;&#10;&#10;&#10;&#10;\end{itemize}&#10;\end{document}"/>
  <p:tag name="IGUANATEXSIZE" val="18"/>
  <p:tag name="IGUANATEXCURSOR" val="1260"/>
  <p:tag name="TRANSPARENCY" val="True"/>
  <p:tag name="LATEXENGINEID" val="0"/>
  <p:tag name="TEMPFOLDER" val="C:\temp\"/>
  <p:tag name="LATEXFORMHEIGHT" val="388.5"/>
  <p:tag name="LATEXFORMWIDTH" val="630"/>
  <p:tag name="LATEXFORMWRAP" val="True"/>
  <p:tag name="BITMAPVECTOR" val="0"/>
</p:tagLst>
</file>

<file path=ppt/tags/tag101.xml><?xml version="1.0" encoding="utf-8"?>
<p:tagLst xmlns:a="http://schemas.openxmlformats.org/drawingml/2006/main" xmlns:r="http://schemas.openxmlformats.org/officeDocument/2006/relationships" xmlns:p="http://schemas.openxmlformats.org/presentationml/2006/main">
  <p:tag name="OUTPUTDPI" val="1200"/>
  <p:tag name="ORIGINALHEIGHT" val="411.6985"/>
  <p:tag name="ORIGINALWIDTH" val="4144.732"/>
  <p:tag name="LATEXADDIN" val="\documentclass{article}&#10;\usepackage{amsmath, xcolor,bm}&#10;\pagestyle{empty}&#10;\begin{document}&#10;&#10;\begin{itemize}&#10;  \item[{\fontsize{8}{10}\selectfont [6]}]Q. Wang, L. Chen and X. Ma, &quot;A new HARQ scheme for 5G systems via interleaved superposition retransmission,&quot; in China Communications, vol. 20, no. 4, pp. 1-11, April 2023&#10;&#10;&#10;&#10;\end{itemize}&#10;\end{document}"/>
  <p:tag name="IGUANATEXSIZE" val="18"/>
  <p:tag name="IGUANATEXCURSOR" val="147"/>
  <p:tag name="TRANSPARENCY" val="True"/>
  <p:tag name="LATEXENGINEID" val="0"/>
  <p:tag name="TEMPFOLDER" val="C:\temp\"/>
  <p:tag name="LATEXFORMHEIGHT" val="312"/>
  <p:tag name="LATEXFORMWIDTH" val="384"/>
  <p:tag name="LATEXFORMWRAP" val="True"/>
  <p:tag name="BITMAPVECTOR" val="0"/>
</p:tagLst>
</file>

<file path=ppt/tags/tag11.xml><?xml version="1.0" encoding="utf-8"?>
<p:tagLst xmlns:a="http://schemas.openxmlformats.org/drawingml/2006/main" xmlns:r="http://schemas.openxmlformats.org/officeDocument/2006/relationships" xmlns:p="http://schemas.openxmlformats.org/presentationml/2006/main">
  <p:tag name="OUTPUTDPI" val="1200"/>
  <p:tag name="ORIGINALHEIGHT" val="111.7361"/>
  <p:tag name="ORIGINALWIDTH" val="766.4042"/>
  <p:tag name="LATEXADDIN" val="\documentclass{article}&#10;\usepackage{amsmath, xcolor}&#10;\pagestyle{empty}&#10;\begin{document}&#10;&#10;Tanner Graph&#10;&#10;\end{document}"/>
  <p:tag name="IGUANATEXSIZE" val="18"/>
  <p:tag name="IGUANATEXCURSOR" val="101"/>
  <p:tag name="TRANSPARENCY" val="True"/>
  <p:tag name="LATEXENGINEID" val="0"/>
  <p:tag name="TEMPFOLDER" val="C:\temp\"/>
  <p:tag name="LATEXFORMHEIGHT" val="312"/>
  <p:tag name="LATEXFORMWIDTH" val="384"/>
  <p:tag name="LATEXFORMWRAP" val="True"/>
  <p:tag name="BITMAPVECTOR" val="0"/>
</p:tagLst>
</file>

<file path=ppt/tags/tag12.xml><?xml version="1.0" encoding="utf-8"?>
<p:tagLst xmlns:a="http://schemas.openxmlformats.org/drawingml/2006/main" xmlns:r="http://schemas.openxmlformats.org/officeDocument/2006/relationships" xmlns:p="http://schemas.openxmlformats.org/presentationml/2006/main">
  <p:tag name="OUTPUTDPI" val="1200"/>
  <p:tag name="ORIGINALHEIGHT" val="1880.015"/>
  <p:tag name="ORIGINALWIDTH" val="2444.695"/>
  <p:tag name="LATEXADDIN" val="\documentclass{article}&#10;\usepackage{amsmath}&#10;\usepackage[dvipsnames,svgnames]{xcolor}&#10;&#10;&#10;&#10;\pagestyle{empty}&#10;\begin{document}&#10;&#10;\begin{itemize}&#10;% 全域調整 list 間距：&#10;  \setlength{\parskip}{1pt}    % 段落間距&#10;  \setlength{\topsep}{0pt}     % list 與上下文之間距&#10;  \setlength{\partopsep}{0pt}  % list 前的額外換行距&#10;  \setlength{\parsep}{0pt}     % 同一 \item 內段落間距&#10;  \setlength{\itemsep}{3pt}    % 各 \item 之間間距（可調 0pt、1pt…）&#10;  \item[\textcolor{DarkGreen}{\large\textbullet}] \textbf{Introduction}&#10;&#10; \item[\textcolor{DarkGreen}{\large\textbullet}] \textbf{Tanner Graph Combination}&#10;&#10;  \item[\textcolor{DarkGreen}{\large\textbullet}] \textbf{Puncture Concept}&#10;    \begin{itemize}&#10;  \setlength{\parskip}{1pt}    % 段落間距&#10;  \setlength{\topsep}{0pt}     % list 與上下文之間距&#10;  \setlength{\partopsep}{0pt}  % list 前的額外換行距&#10;  \setlength{\parsep}{0pt}     % 同一 \item 內段落間距&#10;  \setlength{\itemsep}{1pt}    % 各 \item 之間間距（可調 0pt、1pt…）&#10;      \item[\textcolor{DarkGreen}{$\circ$}] One–Step Recoverable Node Scheme&#10;      \item[\textcolor{DarkGreen}{$\circ$}] Rate–Compatible Puncturing Scheme&#10;    \end{itemize}&#10;  \item[\textcolor{DarkGreen}{\large\textbullet}] \textbf{Origin Structure}&#10;&#10;  \item[\textcolor{DarkGreen}{\large\textbullet}] \textbf{Partial-Extra Structure}&#10;  \item[\textcolor{DarkGreen}{\large\textbullet}] \textbf{Enhanced Structure}&#10;  \item[\textcolor{DarkGreen}{\large\textbullet}] \textbf{Partial-Extra \&amp; Enhanced Structure}&#10;  \item[\textcolor{DarkGreen}{\large\textbullet}] \textbf{Reference}&#10;&#10;\end{itemize}&#10;&#10;\end{document}&#10;"/>
  <p:tag name="IGUANATEXSIZE" val="18"/>
  <p:tag name="IGUANATEXCURSOR" val="466"/>
  <p:tag name="TRANSPARENCY" val="True"/>
  <p:tag name="LATEXENGINEID" val="0"/>
  <p:tag name="TEMPFOLDER" val="C:\temp\"/>
  <p:tag name="LATEXFORMHEIGHT" val="426"/>
  <p:tag name="LATEXFORMWIDTH" val="723"/>
  <p:tag name="LATEXFORMWRAP" val="True"/>
  <p:tag name="BITMAPVECTOR" val="0"/>
</p:tagLst>
</file>

<file path=ppt/tags/tag13.xml><?xml version="1.0" encoding="utf-8"?>
<p:tagLst xmlns:a="http://schemas.openxmlformats.org/drawingml/2006/main" xmlns:r="http://schemas.openxmlformats.org/officeDocument/2006/relationships" xmlns:p="http://schemas.openxmlformats.org/presentationml/2006/main">
  <p:tag name="OUTPUTDPI" val="1200"/>
  <p:tag name="ORIGINALHEIGHT" val="1862.017"/>
  <p:tag name="ORIGINALWIDTH" val="4100.488"/>
  <p:tag name="LATEXADDIN" val="\documentclass{article}&#10;\usepackage{amsmath}&#10;&#10;\usepackage[dvipsnames]{xcolor}&#10;\pagestyle{empty}&#10;\begin{document}&#10;\begin{itemize}&#10;  \item Puncturing in LDPC (Low-Density Parity-Check) codes refers to the deliberate omission of certain coded bits before transmission to increase the effective code rate. After generating a full LDPC codeword according to a base code rate, the encoder simply removes (punctures) a predefined subset of bits and does not send them over the channel. At the decoder, these punctured positions are treated as erasures; the remaining received bits and the code’s sparse parity-check structure are used to infer the missing values during iterative decoding.&#10;&#10;&#10;\item Puncturing lets our adapt the code rate without changing the parity-check matrix but reduces redundancy and degrades error-correction performance. It is typically combined with rate-matching in standards like LTE and 5G NR to optimize throughput and reliability.&#10;\end{itemize}&#10;\end{document}&#10;&#10;&#10;&#10;&#10;&#10;&#10;&#10;&#10;"/>
  <p:tag name="IGUANATEXSIZE" val="18"/>
  <p:tag name="IGUANATEXCURSOR" val="710"/>
  <p:tag name="TRANSPARENCY" val="True"/>
  <p:tag name="LATEXENGINEID" val="0"/>
  <p:tag name="TEMPFOLDER" val="C:\temp\"/>
  <p:tag name="LATEXFORMHEIGHT" val="312"/>
  <p:tag name="LATEXFORMWIDTH" val="922"/>
  <p:tag name="LATEXFORMWRAP" val="True"/>
  <p:tag name="BITMAPVECTOR" val="0"/>
</p:tagLst>
</file>

<file path=ppt/tags/tag14.xml><?xml version="1.0" encoding="utf-8"?>
<p:tagLst xmlns:a="http://schemas.openxmlformats.org/drawingml/2006/main" xmlns:r="http://schemas.openxmlformats.org/officeDocument/2006/relationships" xmlns:p="http://schemas.openxmlformats.org/presentationml/2006/main">
  <p:tag name="OUTPUTDPI" val="1200"/>
  <p:tag name="ORIGINALHEIGHT" val="1500.563"/>
  <p:tag name="ORIGINALWIDTH" val="4098.988"/>
  <p:tag name="LATEXADDIN" val="\documentclass{article}&#10;\usepackage{amsmath}&#10;&#10;\usepackage[dvipsnames]{xcolor}&#10;\pagestyle{empty}&#10;\begin{document}&#10;\begin{itemize}&#10;  \item A punctured variable node can be reliably recovered if it is connected to a sufficient number of check nodes, each of which is itself connected to reliable variable nodes.&#10;&#10;\item Generally, a punctured variable node $V$ is called $k$-step recoverable (k-SR) if $V$ has at least one neighbor $C$, such that&#10;\[&#10;  N(C)\setminus\{V\}&#10;\]&#10;contains at least one $(k-1)$-SR node and all other nodes are $m$-SR for some $0 \le m \le k-1$.  &#10;The $k$-SR node is recovered after the $k$-th iteration.  &#10;&#10;\end{itemize}&#10;\end{document}&#10;&#10;&#10;&#10;&#10;&#10;&#10;&#10;&#10;"/>
  <p:tag name="IGUANATEXSIZE" val="18"/>
  <p:tag name="IGUANATEXCURSOR" val="628"/>
  <p:tag name="TRANSPARENCY" val="True"/>
  <p:tag name="LATEXENGINEID" val="0"/>
  <p:tag name="TEMPFOLDER" val="C:\temp\"/>
  <p:tag name="LATEXFORMHEIGHT" val="312"/>
  <p:tag name="LATEXFORMWIDTH" val="922"/>
  <p:tag name="LATEXFORMWRAP" val="True"/>
  <p:tag name="BITMAPVECTOR" val="0"/>
</p:tagLst>
</file>

<file path=ppt/tags/tag15.xml><?xml version="1.0" encoding="utf-8"?>
<p:tagLst xmlns:a="http://schemas.openxmlformats.org/drawingml/2006/main" xmlns:r="http://schemas.openxmlformats.org/officeDocument/2006/relationships" xmlns:p="http://schemas.openxmlformats.org/presentationml/2006/main">
  <p:tag name="OUTPUTDPI" val="1200"/>
  <p:tag name="ORIGINALHEIGHT" val="110.2362"/>
  <p:tag name="ORIGINALWIDTH" val="766.4042"/>
  <p:tag name="LATEXADDIN" val="\documentclass{article}&#10;\usepackage{amsmath, xcolor,bm}&#10;\pagestyle{empty}&#10;\begin{document}&#10;&#10;Recovery Tree&#10;&#10;\end{document}"/>
  <p:tag name="IGUANATEXSIZE" val="14"/>
  <p:tag name="IGUANATEXCURSOR" val="101"/>
  <p:tag name="TRANSPARENCY" val="True"/>
  <p:tag name="LATEXENGINEID" val="0"/>
  <p:tag name="TEMPFOLDER" val="C:\temp\"/>
  <p:tag name="LATEXFORMHEIGHT" val="312"/>
  <p:tag name="LATEXFORMWIDTH" val="384"/>
  <p:tag name="LATEXFORMWRAP" val="True"/>
  <p:tag name="BITMAPVECTOR" val="0"/>
</p:tagLst>
</file>

<file path=ppt/tags/tag16.xml><?xml version="1.0" encoding="utf-8"?>
<p:tagLst xmlns:a="http://schemas.openxmlformats.org/drawingml/2006/main" xmlns:r="http://schemas.openxmlformats.org/officeDocument/2006/relationships" xmlns:p="http://schemas.openxmlformats.org/presentationml/2006/main">
  <p:tag name="OUTPUTDPI" val="1200"/>
  <p:tag name="ORIGINALHEIGHT" val="360.7049"/>
  <p:tag name="ORIGINALWIDTH" val="1883.015"/>
  <p:tag name="LATEXADDIN" val="\documentclass{article}&#10;\usepackage{amsmath, xcolor}&#10;\pagestyle{empty}&#10;\begin{document}&#10;\begin{itemize}&#10;\item filled circles: unpunctured nodes&#10;\item unfilled circles: punctured nodes&#10;\end{itemize}&#10;&#10;\end{document}"/>
  <p:tag name="IGUANATEXSIZE" val="18"/>
  <p:tag name="IGUANATEXCURSOR" val="150"/>
  <p:tag name="TRANSPARENCY" val="True"/>
  <p:tag name="LATEXENGINEID" val="0"/>
  <p:tag name="TEMPFOLDER" val="C:\temp\"/>
  <p:tag name="LATEXFORMHEIGHT" val="312"/>
  <p:tag name="LATEXFORMWIDTH" val="384"/>
  <p:tag name="LATEXFORMWRAP" val="True"/>
  <p:tag name="BITMAPVECTOR" val="0"/>
</p:tagLst>
</file>

<file path=ppt/tags/tag17.xml><?xml version="1.0" encoding="utf-8"?>
<p:tagLst xmlns:a="http://schemas.openxmlformats.org/drawingml/2006/main" xmlns:r="http://schemas.openxmlformats.org/officeDocument/2006/relationships" xmlns:p="http://schemas.openxmlformats.org/presentationml/2006/main">
  <p:tag name="OUTPUTDPI" val="1200"/>
  <p:tag name="ORIGINALHEIGHT" val="1474.316"/>
  <p:tag name="ORIGINALWIDTH" val="4299.962"/>
  <p:tag name="LATEXADDIN" val="\documentclass{article}&#10;\usepackage{amsmath, xcolor,bm}&#10;\pagestyle{empty}&#10;\begin{document}&#10;&#10;\section*{Recovery Error Probability}&#10;Let $G_{k&gt;0}$ be the set of variable nodes at depth $\le k$ in the recovery tree of $v$. Over a BEC with erasure probability~$\zeta$, the recovery error probability of a variable node $v$ is&#10;\begin{equation*}&#10;P_e(v) = \tfrac12\bigl(1 - \Phi(v,\zeta)\bigr),&#10;\end{equation*}&#10;where&#10;\begin{equation*}&#10;\Phi(v,\zeta)= (1-\zeta)^{S(v)},&#10;\end{equation*}&#10;and $S(v)$ is the number of surviving neighbors of $v$ in its recovery tree.&#10;&#10;&#10;\end{document}&#10;"/>
  <p:tag name="IGUANATEXSIZE" val="18"/>
  <p:tag name="IGUANATEXCURSOR" val="431"/>
  <p:tag name="TRANSPARENCY" val="True"/>
  <p:tag name="LATEXENGINEID" val="0"/>
  <p:tag name="TEMPFOLDER" val="C:\temp\"/>
  <p:tag name="LATEXFORMHEIGHT" val="505.5"/>
  <p:tag name="LATEXFORMWIDTH" val="900.5"/>
  <p:tag name="LATEXFORMWRAP" val="True"/>
  <p:tag name="BITMAPVECTOR" val="0"/>
</p:tagLst>
</file>

<file path=ppt/tags/tag18.xml><?xml version="1.0" encoding="utf-8"?>
<p:tagLst xmlns:a="http://schemas.openxmlformats.org/drawingml/2006/main" xmlns:r="http://schemas.openxmlformats.org/officeDocument/2006/relationships" xmlns:p="http://schemas.openxmlformats.org/presentationml/2006/main">
  <p:tag name="OUTPUTDPI" val="1200"/>
  <p:tag name="ORIGINALHEIGHT" val="1064.117"/>
  <p:tag name="ORIGINALWIDTH" val="4289.464"/>
  <p:tag name="LATEXADDIN" val="\documentclass{article}&#10;\usepackage{amsmath, xcolor,bm}&#10;\pagestyle{empty}&#10;\begin{document}&#10;&#10;\subsection*{Base Case ($k=1$)}&#10;For $k=1$, all variable nodes in the recovery tree of $v$ lie in $G_0$.  Each surviving check node has degree~$d_c$, so&#10;\begin{align*}&#10;P_e(v) &amp;= \tfrac12\bigl(1 - (1-\zeta)^{d_c-1}\bigr)&#10;        = \tfrac12\bigl(1 - (1-\zeta)^{S(v)}\bigr)&#10;        = \tfrac12\bigl(1 - \Phi(v,\zeta)\bigr).&#10;\end{align*}&#10;Here $d_c$ is the degree of the surviving check node of~$v$.&#10;&#10;\end{document}"/>
  <p:tag name="IGUANATEXSIZE" val="18"/>
  <p:tag name="IGUANATEXCURSOR" val="394"/>
  <p:tag name="TRANSPARENCY" val="True"/>
  <p:tag name="LATEXENGINEID" val="0"/>
  <p:tag name="TEMPFOLDER" val="C:\temp\"/>
  <p:tag name="LATEXFORMHEIGHT" val="312"/>
  <p:tag name="LATEXFORMWIDTH" val="627"/>
  <p:tag name="LATEXFORMWRAP" val="True"/>
  <p:tag name="BITMAPVECTOR" val="0"/>
</p:tagLst>
</file>

<file path=ppt/tags/tag19.xml><?xml version="1.0" encoding="utf-8"?>
<p:tagLst xmlns:a="http://schemas.openxmlformats.org/drawingml/2006/main" xmlns:r="http://schemas.openxmlformats.org/officeDocument/2006/relationships" xmlns:p="http://schemas.openxmlformats.org/presentationml/2006/main">
  <p:tag name="OUTPUTDPI" val="1200"/>
  <p:tag name="ORIGINALHEIGHT" val="90.73866"/>
  <p:tag name="ORIGINALWIDTH" val="551.1811"/>
  <p:tag name="LATEXADDIN" val="\documentclass{article}&#10;\usepackage{amsmath, xcolor,bm}&#10;\pagestyle{empty}&#10;\begin{document}&#10;&#10;1-SR node&#10;\end{document}"/>
  <p:tag name="IGUANATEXSIZE" val="16"/>
  <p:tag name="IGUANATEXCURSOR" val="101"/>
  <p:tag name="TRANSPARENCY" val="True"/>
  <p:tag name="LATEXENGINEID" val="0"/>
  <p:tag name="TEMPFOLDER" val="C:\temp\"/>
  <p:tag name="LATEXFORMHEIGHT" val="312"/>
  <p:tag name="LATEXFORMWIDTH" val="384"/>
  <p:tag name="LATEXFORMWRAP" val="True"/>
  <p:tag name="BITMAPVECTOR" val="0"/>
</p:tagLst>
</file>

<file path=ppt/tags/tag2.xml><?xml version="1.0" encoding="utf-8"?>
<p:tagLst xmlns:a="http://schemas.openxmlformats.org/drawingml/2006/main" xmlns:r="http://schemas.openxmlformats.org/officeDocument/2006/relationships" xmlns:p="http://schemas.openxmlformats.org/presentationml/2006/main">
  <p:tag name="OUTPUTDPI" val="1200"/>
  <p:tag name="ORIGINALHEIGHT" val="2300.712"/>
  <p:tag name="ORIGINALWIDTH" val="4098.237"/>
  <p:tag name="LATEXADDIN" val="\documentclass{article}&#10;\usepackage{amsmath}&#10;&#10;\usepackage[dvipsnames]{xcolor}&#10;\pagestyle{empty}&#10;\begin{document}&#10;\begin{itemize}&#10;  \item In many communication systems, alongside the primary payload data, a small number of supplementary bits (e.g., device-ID fields or HARQ ACK/NACK flags) must also be transmitted. Traditionally, these extra bits are encoded and sent separately to meet their unique reliability and timing requirements, but at the cost of additional bandwidth and power. The recently proposed Partial-Superposition Incremental-Redundancy HARQ (PS-IR-HARQ) scheme[6] overcomes this overhead by partially superimposing previous code-block information onto the first HARQ retransmission—embedding both payload and control bits without any extra spectral or power resources, thereby boosting throughput and reliability simultaneously.&#10;&#10;&#10;&#10;&#10;&#10;&#10;&#10;&#10;&#10; \item This separation is either because the receiver is only interested in the additional bits or because the reliability requirement of the additional bits is higher. One main drawback of the separated transmission paradigm is that it will require additional bandwidth and power.&#10;&#10;\end{itemize}&#10;\end{document}&#10;&#10;&#10;&#10;&#10;&#10;&#10;&#10;&#10;"/>
  <p:tag name="IGUANATEXSIZE" val="18"/>
  <p:tag name="IGUANATEXCURSOR" val="581"/>
  <p:tag name="TRANSPARENCY" val="True"/>
  <p:tag name="LATEXENGINEID" val="0"/>
  <p:tag name="TEMPFOLDER" val="C:\temp\"/>
  <p:tag name="LATEXFORMHEIGHT" val="312"/>
  <p:tag name="LATEXFORMWIDTH" val="922"/>
  <p:tag name="LATEXFORMWRAP" val="True"/>
  <p:tag name="BITMAPVECTOR" val="0"/>
</p:tagLst>
</file>

<file path=ppt/tags/tag20.xml><?xml version="1.0" encoding="utf-8"?>
<p:tagLst xmlns:a="http://schemas.openxmlformats.org/drawingml/2006/main" xmlns:r="http://schemas.openxmlformats.org/officeDocument/2006/relationships" xmlns:p="http://schemas.openxmlformats.org/presentationml/2006/main">
  <p:tag name="OUTPUTDPI" val="1200"/>
  <p:tag name="ORIGINALHEIGHT" val="56.24299"/>
  <p:tag name="ORIGINALWIDTH" val="55.49307"/>
  <p:tag name="LATEXADDIN" val="\documentclass{article}&#10;\usepackage{amsmath, xcolor,bm}&#10;\pagestyle{empty}&#10;\begin{document}&#10;&#10;$v$&#10;&#10;\end{document}"/>
  <p:tag name="IGUANATEXSIZE" val="18"/>
  <p:tag name="IGUANATEXCURSOR" val="95"/>
  <p:tag name="TRANSPARENCY" val="True"/>
  <p:tag name="LATEXENGINEID" val="0"/>
  <p:tag name="TEMPFOLDER" val="C:\temp\"/>
  <p:tag name="LATEXFORMHEIGHT" val="312"/>
  <p:tag name="LATEXFORMWIDTH" val="384"/>
  <p:tag name="LATEXFORMWRAP" val="True"/>
  <p:tag name="BITMAPVECTOR" val="0"/>
</p:tagLst>
</file>

<file path=ppt/tags/tag21.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461.9423"/>
  <p:tag name="LATEXADDIN" val="\documentclass{article}&#10;\usepackage{amsmath, xcolor,bm}&#10;\pagestyle{empty}&#10;\begin{document}&#10;&#10;S(v) = 3&#10;&#10;\end{document}"/>
  <p:tag name="IGUANATEXSIZE" val="16"/>
  <p:tag name="IGUANATEXCURSOR" val="100"/>
  <p:tag name="TRANSPARENCY" val="True"/>
  <p:tag name="LATEXENGINEID" val="0"/>
  <p:tag name="TEMPFOLDER" val="C:\temp\"/>
  <p:tag name="LATEXFORMHEIGHT" val="312"/>
  <p:tag name="LATEXFORMWIDTH" val="384"/>
  <p:tag name="LATEXFORMWRAP" val="True"/>
  <p:tag name="BITMAPVECTOR" val="0"/>
</p:tagLst>
</file>

<file path=ppt/tags/tag22.xml><?xml version="1.0" encoding="utf-8"?>
<p:tagLst xmlns:a="http://schemas.openxmlformats.org/drawingml/2006/main" xmlns:r="http://schemas.openxmlformats.org/officeDocument/2006/relationships" xmlns:p="http://schemas.openxmlformats.org/presentationml/2006/main">
  <p:tag name="OUTPUTDPI" val="1200"/>
  <p:tag name="ORIGINALHEIGHT" val="360.7049"/>
  <p:tag name="ORIGINALWIDTH" val="1883.015"/>
  <p:tag name="LATEXADDIN" val="\documentclass{article}&#10;\usepackage{amsmath, xcolor}&#10;\pagestyle{empty}&#10;\begin{document}&#10;\begin{itemize}&#10;\item filled circles: unpunctured nodes&#10;\item unfilled circles: punctured nodes&#10;\end{itemize}&#10;&#10;\end{document}"/>
  <p:tag name="IGUANATEXSIZE" val="18"/>
  <p:tag name="IGUANATEXCURSOR" val="150"/>
  <p:tag name="TRANSPARENCY" val="True"/>
  <p:tag name="LATEXENGINEID" val="0"/>
  <p:tag name="TEMPFOLDER" val="C:\temp\"/>
  <p:tag name="LATEXFORMHEIGHT" val="312"/>
  <p:tag name="LATEXFORMWIDTH" val="384"/>
  <p:tag name="LATEXFORMWRAP" val="True"/>
  <p:tag name="BITMAPVECTOR" val="0"/>
</p:tagLst>
</file>

<file path=ppt/tags/tag23.xml><?xml version="1.0" encoding="utf-8"?>
<p:tagLst xmlns:a="http://schemas.openxmlformats.org/drawingml/2006/main" xmlns:r="http://schemas.openxmlformats.org/officeDocument/2006/relationships" xmlns:p="http://schemas.openxmlformats.org/presentationml/2006/main">
  <p:tag name="OUTPUTDPI" val="1200"/>
  <p:tag name="ORIGINALHEIGHT" val="2476.19"/>
  <p:tag name="ORIGINALWIDTH" val="4469.441"/>
  <p:tag name="LATEXADDIN" val="\documentclass{article}&#10;\usepackage{amsmath,xcolor,bm}&#10;\pagestyle{empty}&#10;\begin{document}&#10;&#10;\subsection*{Induction Step ($k&gt;1$)}&#10;&#10;For any $v\in G_{k+1}$ with surviving check‐node degree $d_c$ and neighbors &#10;$\gamma_1,\dots,\gamma_{d_c-1}\in G_h$ ($1\le h\le k$), define&#10;\[&#10;  S(v)=\sum_{j=1}^{d_c-1}S(\gamma_j),&#10;  \quad&#10;  \Phi(x,\zeta)=(1-\zeta)^{S(x)}.&#10;\]&#10;Then&#10;\begin{align*}&#10;P_e(v)&#10;&amp;= \tfrac12\bigl(1-\prod_{j=1}^{d_c-1}\Phi(\gamma_j,\zeta)\bigr)\\&#10;&amp;= \tfrac12\bigl(1-(1-\zeta)^{\sum_{j=1}^{d_c-1}S(\gamma_j)}\bigr)\\&#10;&amp;= \tfrac12\bigl(1-(1-\zeta)^{S(v)}\bigr)\\&#10;&amp;= \tfrac12\bigl(1-\Phi(v,\zeta)\bigr).&#10;\end{align*}&#10;&#10;\end{document}&#10;"/>
  <p:tag name="IGUANATEXSIZE" val="18"/>
  <p:tag name="IGUANATEXCURSOR" val="324"/>
  <p:tag name="TRANSPARENCY" val="True"/>
  <p:tag name="LATEXENGINEID" val="0"/>
  <p:tag name="TEMPFOLDER" val="C:\temp\"/>
  <p:tag name="LATEXFORMHEIGHT" val="312"/>
  <p:tag name="LATEXFORMWIDTH" val="768"/>
  <p:tag name="LATEXFORMWRAP" val="True"/>
  <p:tag name="BITMAPVECTOR" val="0"/>
</p:tagLst>
</file>

<file path=ppt/tags/tag24.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526.4341"/>
  <p:tag name="LATEXADDIN" val="\documentclass{article}&#10;\usepackage{amsmath, xcolor,bm}&#10;\pagestyle{empty}&#10;\begin{document}&#10;&#10;S(v) = 14&#10;&#10;\end{document}"/>
  <p:tag name="IGUANATEXSIZE" val="16"/>
  <p:tag name="IGUANATEXCURSOR" val="101"/>
  <p:tag name="TRANSPARENCY" val="True"/>
  <p:tag name="LATEXENGINEID" val="0"/>
  <p:tag name="TEMPFOLDER" val="C:\temp\"/>
  <p:tag name="LATEXFORMHEIGHT" val="312"/>
  <p:tag name="LATEXFORMWIDTH" val="384"/>
  <p:tag name="LATEXFORMWRAP" val="True"/>
  <p:tag name="BITMAPVECTOR" val="0"/>
</p:tagLst>
</file>

<file path=ppt/tags/tag25.xml><?xml version="1.0" encoding="utf-8"?>
<p:tagLst xmlns:a="http://schemas.openxmlformats.org/drawingml/2006/main" xmlns:r="http://schemas.openxmlformats.org/officeDocument/2006/relationships" xmlns:p="http://schemas.openxmlformats.org/presentationml/2006/main">
  <p:tag name="OUTPUTDPI" val="1200"/>
  <p:tag name="ORIGINALHEIGHT" val="360.7049"/>
  <p:tag name="ORIGINALWIDTH" val="1883.015"/>
  <p:tag name="LATEXADDIN" val="\documentclass{article}&#10;\usepackage{amsmath, xcolor}&#10;\pagestyle{empty}&#10;\begin{document}&#10;\begin{itemize}&#10;\item filled circles: unpunctured nodes&#10;\item unfilled circles: punctured nodes&#10;\end{itemize}&#10;&#10;\end{document}"/>
  <p:tag name="IGUANATEXSIZE" val="18"/>
  <p:tag name="IGUANATEXCURSOR" val="150"/>
  <p:tag name="TRANSPARENCY" val="True"/>
  <p:tag name="LATEXENGINEID" val="0"/>
  <p:tag name="TEMPFOLDER" val="C:\temp\"/>
  <p:tag name="LATEXFORMHEIGHT" val="312"/>
  <p:tag name="LATEXFORMWIDTH" val="384"/>
  <p:tag name="LATEXFORMWRAP" val="True"/>
  <p:tag name="BITMAPVECTOR" val="0"/>
</p:tagLst>
</file>

<file path=ppt/tags/tag26.xml><?xml version="1.0" encoding="utf-8"?>
<p:tagLst xmlns:a="http://schemas.openxmlformats.org/drawingml/2006/main" xmlns:r="http://schemas.openxmlformats.org/officeDocument/2006/relationships" xmlns:p="http://schemas.openxmlformats.org/presentationml/2006/main">
  <p:tag name="OUTPUTDPI" val="1200"/>
  <p:tag name="ORIGINALHEIGHT" val="90.73866"/>
  <p:tag name="ORIGINALWIDTH" val="2133.483"/>
  <p:tag name="LATEXADDIN" val="\documentclass{article}&#10;\usepackage{amsmath, xcolor,bm}&#10;\pagestyle{empty}&#10;\begin{document}&#10;&#10;Find most 1-SR $\rightarrow$ 2-SR $\rightarrow$ ... $\rightarrow$ k-SR&#10;&#10;\end{document}"/>
  <p:tag name="IGUANATEXSIZE" val="18"/>
  <p:tag name="IGUANATEXCURSOR" val="145"/>
  <p:tag name="TRANSPARENCY" val="True"/>
  <p:tag name="LATEXENGINEID" val="0"/>
  <p:tag name="TEMPFOLDER" val="C:\temp\"/>
  <p:tag name="LATEXFORMHEIGHT" val="312"/>
  <p:tag name="LATEXFORMWIDTH" val="384"/>
  <p:tag name="LATEXFORMWRAP" val="True"/>
  <p:tag name="BITMAPVECTOR" val="0"/>
</p:tagLst>
</file>

<file path=ppt/tags/tag27.xml><?xml version="1.0" encoding="utf-8"?>
<p:tagLst xmlns:a="http://schemas.openxmlformats.org/drawingml/2006/main" xmlns:r="http://schemas.openxmlformats.org/officeDocument/2006/relationships" xmlns:p="http://schemas.openxmlformats.org/presentationml/2006/main">
  <p:tag name="OUTPUTDPI" val="1200"/>
  <p:tag name="ORIGINALHEIGHT" val="110.2362"/>
  <p:tag name="ORIGINALWIDTH" val="982.3771"/>
  <p:tag name="LATEXADDIN" val="\documentclass{article}&#10;\usepackage{amsmath, xcolor,bm}&#10;\pagestyle{empty}&#10;\begin{document}&#10;&#10;Min recovery Tree&#10;&#10;\end{document}"/>
  <p:tag name="IGUANATEXSIZE" val="14"/>
  <p:tag name="IGUANATEXCURSOR" val="97"/>
  <p:tag name="TRANSPARENCY" val="True"/>
  <p:tag name="LATEXENGINEID" val="0"/>
  <p:tag name="TEMPFOLDER" val="C:\temp\"/>
  <p:tag name="LATEXFORMHEIGHT" val="312"/>
  <p:tag name="LATEXFORMWIDTH" val="384"/>
  <p:tag name="LATEXFORMWRAP" val="True"/>
  <p:tag name="BITMAPVECTOR" val="0"/>
</p:tagLst>
</file>

<file path=ppt/tags/tag28.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519.6851"/>
  <p:tag name="LATEXADDIN" val="\documentclass{article}&#10;\usepackage{amsmath, xcolor,bm}&#10;\pagestyle{empty}&#10;\begin{document}&#10;&#10;S(v) = 21&#10;&#10;\end{document}"/>
  <p:tag name="IGUANATEXSIZE" val="16"/>
  <p:tag name="IGUANATEXCURSOR" val="101"/>
  <p:tag name="TRANSPARENCY" val="True"/>
  <p:tag name="LATEXENGINEID" val="0"/>
  <p:tag name="TEMPFOLDER" val="C:\temp\"/>
  <p:tag name="LATEXFORMHEIGHT" val="312"/>
  <p:tag name="LATEXFORMWIDTH" val="384"/>
  <p:tag name="LATEXFORMWRAP" val="True"/>
  <p:tag name="BITMAPVECTOR" val="0"/>
</p:tagLst>
</file>

<file path=ppt/tags/tag29.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526.4341"/>
  <p:tag name="LATEXADDIN" val="\documentclass{article}&#10;\usepackage{amsmath, xcolor,bm}&#10;\pagestyle{empty}&#10;\begin{document}&#10;&#10;S(v) = 14&#10;&#10;\end{document}"/>
  <p:tag name="IGUANATEXSIZE" val="16"/>
  <p:tag name="IGUANATEXCURSOR" val="101"/>
  <p:tag name="TRANSPARENCY" val="True"/>
  <p:tag name="LATEXENGINEID" val="0"/>
  <p:tag name="TEMPFOLDER" val="C:\temp\"/>
  <p:tag name="LATEXFORMHEIGHT" val="312"/>
  <p:tag name="LATEXFORMWIDTH" val="384"/>
  <p:tag name="LATEXFORMWRAP" val="True"/>
  <p:tag name="BITMAPVECTOR" val="0"/>
</p:tagLst>
</file>

<file path=ppt/tags/tag3.xml><?xml version="1.0" encoding="utf-8"?>
<p:tagLst xmlns:a="http://schemas.openxmlformats.org/drawingml/2006/main" xmlns:r="http://schemas.openxmlformats.org/officeDocument/2006/relationships" xmlns:p="http://schemas.openxmlformats.org/presentationml/2006/main">
  <p:tag name="OUTPUTDPI" val="1200"/>
  <p:tag name="ORIGINALHEIGHT" val="1134.608"/>
  <p:tag name="ORIGINALWIDTH" val="2194.226"/>
  <p:tag name="LATEXADDIN" val="\documentclass{article}&#10;\usepackage{amsmath}&#10;\pagestyle{empty}&#10;\usepackage{bm}  % 使用粗體數學符號&#10;\begin{document}&#10;&#10;\noindent&#10;$\bf{{U}} $ : Payload Information Bits&#10;&#10;\noindent&#10;$\bf{{V}} $ : Extra Information Bits&#10;&#10;\noindent&#10;$\bf{{C}} $ : Payload CodeWord&#10;&#10;\noindent&#10;$\bf{{W}} $ : Extra CodeWord&#10;&#10;&#10;\noindent&#10;$\bf{X} $ : Transmit CodeWord&#10;&#10;\noindent&#10;$\bf{Y} $ : Receive signal&#10;&#10;&#10;\noindent&#10;$ \hat{\bf{U}} $ :  Estimated Payload Information bits&#10;&#10;\noindent&#10;$ \hat{\bf{V}} $ :  Estimated Extra Information bits&#10;&#10;&#10;\end{document}"/>
  <p:tag name="IGUANATEXSIZE" val="18"/>
  <p:tag name="IGUANATEXCURSOR" val="271"/>
  <p:tag name="TRANSPARENCY" val="True"/>
  <p:tag name="LATEXENGINEID" val="0"/>
  <p:tag name="TEMPFOLDER" val="C:\temp\"/>
  <p:tag name="LATEXFORMHEIGHT" val="432.75"/>
  <p:tag name="LATEXFORMWIDTH" val="384"/>
  <p:tag name="LATEXFORMWRAP" val="True"/>
  <p:tag name="BITMAPVECTOR" val="0"/>
</p:tagLst>
</file>

<file path=ppt/tags/tag30.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524.9344"/>
  <p:tag name="LATEXADDIN" val="\documentclass{article}&#10;\usepackage{amsmath, xcolor,bm}&#10;\pagestyle{empty}&#10;\begin{document}&#10;&#10;S(v) = 10&#10;&#10;\end{document}"/>
  <p:tag name="IGUANATEXSIZE" val="16"/>
  <p:tag name="IGUANATEXCURSOR" val="101"/>
  <p:tag name="TRANSPARENCY" val="True"/>
  <p:tag name="LATEXENGINEID" val="0"/>
  <p:tag name="TEMPFOLDER" val="C:\temp\"/>
  <p:tag name="LATEXFORMHEIGHT" val="312"/>
  <p:tag name="LATEXFORMWIDTH" val="384"/>
  <p:tag name="LATEXFORMWRAP" val="True"/>
  <p:tag name="BITMAPVECTOR" val="0"/>
</p:tagLst>
</file>

<file path=ppt/tags/tag31.xml><?xml version="1.0" encoding="utf-8"?>
<p:tagLst xmlns:a="http://schemas.openxmlformats.org/drawingml/2006/main" xmlns:r="http://schemas.openxmlformats.org/officeDocument/2006/relationships" xmlns:p="http://schemas.openxmlformats.org/presentationml/2006/main">
  <p:tag name="OUTPUTDPI" val="1200"/>
  <p:tag name="ORIGINALHEIGHT" val="56.24299"/>
  <p:tag name="ORIGINALWIDTH" val="55.49307"/>
  <p:tag name="LATEXADDIN" val="\documentclass{article}&#10;\usepackage{amsmath, xcolor,bm}&#10;\pagestyle{empty}&#10;\begin{document}&#10;&#10;$v$&#10;&#10;\end{document}"/>
  <p:tag name="IGUANATEXSIZE" val="18"/>
  <p:tag name="IGUANATEXCURSOR" val="95"/>
  <p:tag name="TRANSPARENCY" val="True"/>
  <p:tag name="LATEXENGINEID" val="0"/>
  <p:tag name="TEMPFOLDER" val="C:\temp\"/>
  <p:tag name="LATEXFORMHEIGHT" val="312"/>
  <p:tag name="LATEXFORMWIDTH" val="384"/>
  <p:tag name="LATEXFORMWRAP" val="True"/>
  <p:tag name="BITMAPVECTOR" val="0"/>
</p:tagLst>
</file>

<file path=ppt/tags/tag32.xml><?xml version="1.0" encoding="utf-8"?>
<p:tagLst xmlns:a="http://schemas.openxmlformats.org/drawingml/2006/main" xmlns:r="http://schemas.openxmlformats.org/officeDocument/2006/relationships" xmlns:p="http://schemas.openxmlformats.org/presentationml/2006/main">
  <p:tag name="OUTPUTDPI" val="1200"/>
  <p:tag name="ORIGINALHEIGHT" val="56.24299"/>
  <p:tag name="ORIGINALWIDTH" val="55.49307"/>
  <p:tag name="LATEXADDIN" val="\documentclass{article}&#10;\usepackage{amsmath, xcolor,bm}&#10;\pagestyle{empty}&#10;\begin{document}&#10;&#10;$v$&#10;&#10;\end{document}"/>
  <p:tag name="IGUANATEXSIZE" val="18"/>
  <p:tag name="IGUANATEXCURSOR" val="95"/>
  <p:tag name="TRANSPARENCY" val="True"/>
  <p:tag name="LATEXENGINEID" val="0"/>
  <p:tag name="TEMPFOLDER" val="C:\temp\"/>
  <p:tag name="LATEXFORMHEIGHT" val="312"/>
  <p:tag name="LATEXFORMWIDTH" val="384"/>
  <p:tag name="LATEXFORMWRAP" val="True"/>
  <p:tag name="BITMAPVECTOR" val="0"/>
</p:tagLst>
</file>

<file path=ppt/tags/tag33.xml><?xml version="1.0" encoding="utf-8"?>
<p:tagLst xmlns:a="http://schemas.openxmlformats.org/drawingml/2006/main" xmlns:r="http://schemas.openxmlformats.org/officeDocument/2006/relationships" xmlns:p="http://schemas.openxmlformats.org/presentationml/2006/main">
  <p:tag name="OUTPUTDPI" val="1200"/>
  <p:tag name="ORIGINALHEIGHT" val="56.24299"/>
  <p:tag name="ORIGINALWIDTH" val="55.49307"/>
  <p:tag name="LATEXADDIN" val="\documentclass{article}&#10;\usepackage{amsmath, xcolor,bm}&#10;\pagestyle{empty}&#10;\begin{document}&#10;&#10;$v$&#10;&#10;\end{document}"/>
  <p:tag name="IGUANATEXSIZE" val="18"/>
  <p:tag name="IGUANATEXCURSOR" val="95"/>
  <p:tag name="TRANSPARENCY" val="True"/>
  <p:tag name="LATEXENGINEID" val="0"/>
  <p:tag name="TEMPFOLDER" val="C:\temp\"/>
  <p:tag name="LATEXFORMHEIGHT" val="312"/>
  <p:tag name="LATEXFORMWIDTH" val="384"/>
  <p:tag name="LATEXFORMWRAP" val="True"/>
  <p:tag name="BITMAPVECTOR" val="0"/>
</p:tagLst>
</file>

<file path=ppt/tags/tag34.xml><?xml version="1.0" encoding="utf-8"?>
<p:tagLst xmlns:a="http://schemas.openxmlformats.org/drawingml/2006/main" xmlns:r="http://schemas.openxmlformats.org/officeDocument/2006/relationships" xmlns:p="http://schemas.openxmlformats.org/presentationml/2006/main">
  <p:tag name="OUTPUTDPI" val="1200"/>
  <p:tag name="ORIGINALHEIGHT" val="113.2358"/>
  <p:tag name="ORIGINALWIDTH" val="2245.969"/>
  <p:tag name="LATEXADDIN" val="\documentclass{article}&#10;\usepackage{amsmath, xcolor,bm}&#10;\pagestyle{empty}&#10;\begin{document}&#10;&#10;Compare different puncturing algorithm : &#10;&#10;\end{document}"/>
  <p:tag name="IGUANATEXSIZE" val="18"/>
  <p:tag name="IGUANATEXCURSOR" val="133"/>
  <p:tag name="TRANSPARENCY" val="True"/>
  <p:tag name="LATEXENGINEID" val="0"/>
  <p:tag name="TEMPFOLDER" val="C:\temp\"/>
  <p:tag name="LATEXFORMHEIGHT" val="312"/>
  <p:tag name="LATEXFORMWIDTH" val="384"/>
  <p:tag name="LATEXFORMWRAP" val="True"/>
  <p:tag name="BITMAPVECTOR" val="0"/>
</p:tagLst>
</file>

<file path=ppt/tags/tag35.xml><?xml version="1.0" encoding="utf-8"?>
<p:tagLst xmlns:a="http://schemas.openxmlformats.org/drawingml/2006/main" xmlns:r="http://schemas.openxmlformats.org/officeDocument/2006/relationships" xmlns:p="http://schemas.openxmlformats.org/presentationml/2006/main">
  <p:tag name="OUTPUTDPI" val="1200"/>
  <p:tag name="ORIGINALHEIGHT" val="2079.49"/>
  <p:tag name="ORIGINALWIDTH" val="2444.695"/>
  <p:tag name="LATEXADDIN" val="\documentclass{article}&#10;\usepackage{amsmath}&#10;\usepackage[dvipsnames,svgnames]{xcolor}&#10;&#10;&#10;&#10;\pagestyle{empty}&#10;\begin{document}&#10;&#10;\begin{itemize}&#10;% 全域調整 list 間距：&#10;  \setlength{\parskip}{1pt}    % 段落間距&#10;  \setlength{\topsep}{0pt}     % list 與上下文之間距&#10;  \setlength{\partopsep}{0pt}  % list 前的額外換行距&#10;  \setlength{\parsep}{0pt}     % 同一 \item 內段落間距&#10;  \setlength{\itemsep}{3pt}    % 各 \item 之間間距（可調 0pt、1pt…）&#10;  \item[\textcolor{DarkGreen}{\large\textbullet}] \textbf{Introduction}&#10;  \item[\textcolor{DarkGreen}{\large\textbullet}] \textbf{Free-Ride Concept}&#10;    &#10; \item[\textcolor{DarkGreen}{\large\textbullet}] \textbf{Tanner Graph Combination}&#10;&#10;  \item[\textcolor{DarkGreen}{\large\textbullet}] \textbf{Puncture Concept}&#10;    \begin{itemize}&#10;  \setlength{\parskip}{1pt}    % 段落間距&#10;  \setlength{\topsep}{0pt}     % list 與上下文之間距&#10;  \setlength{\partopsep}{0pt}  % list 前的額外換行距&#10;  \setlength{\parsep}{0pt}     % 同一 \item 內段落間距&#10;  \setlength{\itemsep}{1pt}    % 各 \item 之間間距（可調 0pt、1pt…）&#10;      \item[\textcolor{DarkGreen}{$\circ$}] One–Step Recoverable Node Scheme&#10;      \item[\textcolor{DarkGreen}{$\circ$}] Rate–Compatible Puncturing Scheme&#10;    \end{itemize}&#10;  \item[\textcolor{DarkGreen}{\large\textbullet}] \textbf{Origin Structure}&#10;&#10;  \item[\textcolor{DarkGreen}{\large\textbullet}] \textbf{Partial-Extra Structure}&#10;  \item[\textcolor{DarkGreen}{\large\textbullet}] \textbf{Enhanced Structure}&#10;  \item[\textcolor{DarkGreen}{\large\textbullet}] \textbf{Partial-Extra \&amp; Enhanced Structure}&#10;  \item[\textcolor{DarkGreen}{\large\textbullet}] \textbf{Reference}&#10;&#10;\end{itemize}&#10;&#10;\end{document}&#10;"/>
  <p:tag name="IGUANATEXSIZE" val="18"/>
  <p:tag name="IGUANATEXCURSOR" val="547"/>
  <p:tag name="TRANSPARENCY" val="True"/>
  <p:tag name="LATEXENGINEID" val="0"/>
  <p:tag name="TEMPFOLDER" val="C:\temp\"/>
  <p:tag name="LATEXFORMHEIGHT" val="426"/>
  <p:tag name="LATEXFORMWIDTH" val="723"/>
  <p:tag name="LATEXFORMWRAP" val="True"/>
  <p:tag name="BITMAPVECTOR" val="0"/>
</p:tagLst>
</file>

<file path=ppt/tags/tag36.xml><?xml version="1.0" encoding="utf-8"?>
<p:tagLst xmlns:a="http://schemas.openxmlformats.org/drawingml/2006/main" xmlns:r="http://schemas.openxmlformats.org/officeDocument/2006/relationships" xmlns:p="http://schemas.openxmlformats.org/presentationml/2006/main">
  <p:tag name="OUTPUTDPI" val="1200"/>
  <p:tag name="ORIGINALHEIGHT" val="111.7361"/>
  <p:tag name="ORIGINALWIDTH" val="1353.581"/>
  <p:tag name="LATEXADDIN" val="\documentclass{article}&#10;\usepackage{amsmath, xcolor}&#10;\pagestyle{empty}&#10;\begin{document}&#10;&#10;Combine Tanner Graph : &#10;&#10;\end{document}"/>
  <p:tag name="IGUANATEXSIZE" val="18"/>
  <p:tag name="IGUANATEXCURSOR" val="112"/>
  <p:tag name="TRANSPARENCY" val="True"/>
  <p:tag name="LATEXENGINEID" val="0"/>
  <p:tag name="TEMPFOLDER" val="C:\temp\"/>
  <p:tag name="LATEXFORMHEIGHT" val="312"/>
  <p:tag name="LATEXFORMWIDTH" val="384"/>
  <p:tag name="LATEXFORMWRAP" val="True"/>
  <p:tag name="BITMAPVECTOR" val="0"/>
</p:tagLst>
</file>

<file path=ppt/tags/tag37.xml><?xml version="1.0" encoding="utf-8"?>
<p:tagLst xmlns:a="http://schemas.openxmlformats.org/drawingml/2006/main" xmlns:r="http://schemas.openxmlformats.org/officeDocument/2006/relationships" xmlns:p="http://schemas.openxmlformats.org/presentationml/2006/main">
  <p:tag name="OUTPUTDPI" val="1200"/>
  <p:tag name="ORIGINALHEIGHT" val="597.6753"/>
  <p:tag name="ORIGINALWIDTH" val="2070.491"/>
  <p:tag name="LATEXADDIN" val="\documentclass{article}&#10;\usepackage{amsmath, xcolor,bm}&#10;\pagestyle{empty}&#10;\begin{document}&#10;&#10;&#10;\[&#10;\bm{H}_{Combine}:\quad&#10;\begin{bmatrix}&#10;\bm{H}_{\text{payload}} &amp; \bm{0} &amp; \bm{0} \\[6pt]&#10;\bm{0}               &amp; \bm{H}_{\text{extra}}   &amp; \bm{0} \\[6pt]&#10;\bm{M}_{\text{Puncpos}} &amp; \bm{I}               &amp; \bm{I}&#10;\end{bmatrix}&#10;\]&#10;&#10;&#10;\end{document}"/>
  <p:tag name="IGUANATEXSIZE" val="18"/>
  <p:tag name="IGUANATEXCURSOR" val="304"/>
  <p:tag name="TRANSPARENCY" val="True"/>
  <p:tag name="LATEXENGINEID" val="0"/>
  <p:tag name="TEMPFOLDER" val="C:\temp\"/>
  <p:tag name="LATEXFORMHEIGHT" val="312"/>
  <p:tag name="LATEXFORMWIDTH" val="384"/>
  <p:tag name="LATEXFORMWRAP" val="True"/>
  <p:tag name="BITMAPVECTOR" val="0"/>
</p:tagLst>
</file>

<file path=ppt/tags/tag38.xml><?xml version="1.0" encoding="utf-8"?>
<p:tagLst xmlns:a="http://schemas.openxmlformats.org/drawingml/2006/main" xmlns:r="http://schemas.openxmlformats.org/officeDocument/2006/relationships" xmlns:p="http://schemas.openxmlformats.org/presentationml/2006/main">
  <p:tag name="OUTPUTDPI" val="1200"/>
  <p:tag name="ORIGINALHEIGHT" val="122.2347"/>
  <p:tag name="ORIGINALWIDTH" val="1646.044"/>
  <p:tag name="LATEXADDIN" val="\documentclass{article}&#10;\usepackage{amsmath, xcolor,bm}&#10;\pagestyle{empty}&#10;\begin{document}&#10;&#10;$M_{puncpos} $ each row degree is 1.&#10;&#10;\end{document}"/>
  <p:tag name="IGUANATEXSIZE" val="18"/>
  <p:tag name="IGUANATEXCURSOR" val="127"/>
  <p:tag name="TRANSPARENCY" val="True"/>
  <p:tag name="LATEXENGINEID" val="0"/>
  <p:tag name="TEMPFOLDER" val="C:\temp\"/>
  <p:tag name="LATEXFORMHEIGHT" val="312"/>
  <p:tag name="LATEXFORMWIDTH" val="384"/>
  <p:tag name="LATEXFORMWRAP" val="True"/>
  <p:tag name="BITMAPVECTOR" val="0"/>
</p:tagLst>
</file>

<file path=ppt/tags/tag39.xml><?xml version="1.0" encoding="utf-8"?>
<p:tagLst xmlns:a="http://schemas.openxmlformats.org/drawingml/2006/main" xmlns:r="http://schemas.openxmlformats.org/officeDocument/2006/relationships" xmlns:p="http://schemas.openxmlformats.org/presentationml/2006/main">
  <p:tag name="OUTPUTDPI" val="1200"/>
  <p:tag name="ORIGINALHEIGHT" val="360.7049"/>
  <p:tag name="ORIGINALWIDTH" val="2350.206"/>
  <p:tag name="LATEXADDIN" val="\documentclass{article}&#10;\usepackage{amsmath, xcolor}&#10;\pagestyle{empty}&#10;\begin{document}&#10;\begin{itemize}&#10;\item filled circles: unpunctured variable nodes&#10;\item unfilled circles: punctured variable nodes&#10;\end{itemize}&#10;&#10;\end{document}"/>
  <p:tag name="IGUANATEXSIZE" val="18"/>
  <p:tag name="IGUANATEXCURSOR" val="196"/>
  <p:tag name="TRANSPARENCY" val="True"/>
  <p:tag name="LATEXENGINEID" val="0"/>
  <p:tag name="TEMPFOLDER" val="C:\temp\"/>
  <p:tag name="LATEXFORMHEIGHT" val="312"/>
  <p:tag name="LATEXFORMWIDTH" val="384"/>
  <p:tag name="LATEXFORMWRAP" val="True"/>
  <p:tag name="BITMAPVECTOR" val="0"/>
</p:tagLst>
</file>

<file path=ppt/tags/tag4.xml><?xml version="1.0" encoding="utf-8"?>
<p:tagLst xmlns:a="http://schemas.openxmlformats.org/drawingml/2006/main" xmlns:r="http://schemas.openxmlformats.org/officeDocument/2006/relationships" xmlns:p="http://schemas.openxmlformats.org/presentationml/2006/main">
  <p:tag name="OUTPUTDPI" val="1200"/>
  <p:tag name="ORIGINALHEIGHT" val="114.7357"/>
  <p:tag name="ORIGINALWIDTH" val="1102.362"/>
  <p:tag name="LATEXADDIN" val="\documentclass{article}&#10;\usepackage{amsmath, xcolor}&#10;\pagestyle{empty}&#10;\begin{document}&#10;&#10;Encoding Algorithm&#10;&#10;&#10;\end{document}"/>
  <p:tag name="IGUANATEXSIZE" val="18"/>
  <p:tag name="IGUANATEXCURSOR" val="107"/>
  <p:tag name="TRANSPARENCY" val="True"/>
  <p:tag name="LATEXENGINEID" val="0"/>
  <p:tag name="TEMPFOLDER" val="C:\temp\"/>
  <p:tag name="LATEXFORMHEIGHT" val="312"/>
  <p:tag name="LATEXFORMWIDTH" val="384"/>
  <p:tag name="LATEXFORMWRAP" val="True"/>
  <p:tag name="BITMAPVECTOR" val="0"/>
</p:tagLst>
</file>

<file path=ppt/tags/tag40.xml><?xml version="1.0" encoding="utf-8"?>
<p:tagLst xmlns:a="http://schemas.openxmlformats.org/drawingml/2006/main" xmlns:r="http://schemas.openxmlformats.org/officeDocument/2006/relationships" xmlns:p="http://schemas.openxmlformats.org/presentationml/2006/main">
  <p:tag name="OUTPUTDPI" val="1200"/>
  <p:tag name="ORIGINALHEIGHT" val="113.2358"/>
  <p:tag name="ORIGINALWIDTH" val="1241.845"/>
  <p:tag name="LATEXADDIN" val="\documentclass{article}&#10;\usepackage{amsmath, xcolor}&#10;\pagestyle{empty}&#10;\begin{document}&#10;&#10;Payload Tanner Graph &#10;&#10;\end{document}"/>
  <p:tag name="IGUANATEXSIZE" val="14"/>
  <p:tag name="IGUANATEXCURSOR" val="109"/>
  <p:tag name="TRANSPARENCY" val="True"/>
  <p:tag name="LATEXENGINEID" val="0"/>
  <p:tag name="TEMPFOLDER" val="C:\temp\"/>
  <p:tag name="LATEXFORMHEIGHT" val="312"/>
  <p:tag name="LATEXFORMWIDTH" val="384"/>
  <p:tag name="LATEXFORMWRAP" val="True"/>
  <p:tag name="BITMAPVECTOR" val="0"/>
</p:tagLst>
</file>

<file path=ppt/tags/tag41.xml><?xml version="1.0" encoding="utf-8"?>
<p:tagLst xmlns:a="http://schemas.openxmlformats.org/drawingml/2006/main" xmlns:r="http://schemas.openxmlformats.org/officeDocument/2006/relationships" xmlns:p="http://schemas.openxmlformats.org/presentationml/2006/main">
  <p:tag name="OUTPUTDPI" val="1200"/>
  <p:tag name="ORIGINALHEIGHT" val="111.7361"/>
  <p:tag name="ORIGINALWIDTH" val="1117.36"/>
  <p:tag name="LATEXADDIN" val="\documentclass{article}&#10;\usepackage{amsmath, xcolor}&#10;\pagestyle{empty}&#10;\begin{document}&#10;&#10;Extra Tanner Graph &#10;&#10;\end{document}"/>
  <p:tag name="IGUANATEXSIZE" val="14"/>
  <p:tag name="IGUANATEXCURSOR" val="94"/>
  <p:tag name="TRANSPARENCY" val="True"/>
  <p:tag name="LATEXENGINEID" val="0"/>
  <p:tag name="TEMPFOLDER" val="C:\temp\"/>
  <p:tag name="LATEXFORMHEIGHT" val="312"/>
  <p:tag name="LATEXFORMWIDTH" val="384"/>
  <p:tag name="LATEXFORMWRAP" val="True"/>
  <p:tag name="BITMAPVECTOR" val="0"/>
</p:tagLst>
</file>

<file path=ppt/tags/tag42.xml><?xml version="1.0" encoding="utf-8"?>
<p:tagLst xmlns:a="http://schemas.openxmlformats.org/drawingml/2006/main" xmlns:r="http://schemas.openxmlformats.org/officeDocument/2006/relationships" xmlns:p="http://schemas.openxmlformats.org/presentationml/2006/main">
  <p:tag name="OUTPUTDPI" val="1200"/>
  <p:tag name="ORIGINALHEIGHT" val="542.9321"/>
  <p:tag name="ORIGINALWIDTH" val="3355.831"/>
  <p:tag name="LATEXADDIN" val="\documentclass{article}&#10;\usepackage{amsmath}&#10;&#10;\usepackage[dvipsnames]{xcolor}&#10;\pagestyle{empty}&#10;\begin{document}&#10;\begin{itemize}&#10;  \item In our structured Tanner graph, we fix the code‐rate \(r\) as&#10;    \[&#10;      r \;=\; \frac{\text{length}(\text{payload info}) + \text{length}(\text{extra info})}&#10;                  {\text{length}(\text{payload encode})}\,&#10;    \]&#10;\end{itemize}&#10;\end{document}&#10;&#10;&#10;&#10;&#10;&#10;&#10;&#10;&#10;"/>
  <p:tag name="IGUANATEXSIZE" val="18"/>
  <p:tag name="IGUANATEXCURSOR" val="355"/>
  <p:tag name="TRANSPARENCY" val="True"/>
  <p:tag name="LATEXENGINEID" val="0"/>
  <p:tag name="TEMPFOLDER" val="C:\temp\"/>
  <p:tag name="LATEXFORMHEIGHT" val="312"/>
  <p:tag name="LATEXFORMWIDTH" val="922"/>
  <p:tag name="LATEXFORMWRAP" val="True"/>
  <p:tag name="BITMAPVECTOR" val="0"/>
</p:tagLst>
</file>

<file path=ppt/tags/tag43.xml><?xml version="1.0" encoding="utf-8"?>
<p:tagLst xmlns:a="http://schemas.openxmlformats.org/drawingml/2006/main" xmlns:r="http://schemas.openxmlformats.org/officeDocument/2006/relationships" xmlns:p="http://schemas.openxmlformats.org/presentationml/2006/main">
  <p:tag name="OUTPUTDPI" val="1200"/>
  <p:tag name="ORIGINALHEIGHT" val="90.73866"/>
  <p:tag name="ORIGINALWIDTH" val="1023.622"/>
  <p:tag name="LATEXADDIN" val="\documentclass{article}&#10;\usepackage{amsmath, xcolor,bm,amssymb}&#10;\pagestyle{empty}&#10;\begin{document}&#10;&#10;Code Information : &#10;&#10;\end{document}"/>
  <p:tag name="IGUANATEXSIZE" val="18"/>
  <p:tag name="IGUANATEXCURSOR" val="119"/>
  <p:tag name="TRANSPARENCY" val="True"/>
  <p:tag name="LATEXENGINEID" val="0"/>
  <p:tag name="TEMPFOLDER" val="C:\temp\"/>
  <p:tag name="LATEXFORMHEIGHT" val="312"/>
  <p:tag name="LATEXFORMWIDTH" val="384"/>
  <p:tag name="LATEXFORMWRAP" val="True"/>
  <p:tag name="BITMAPVECTOR" val="0"/>
</p:tagLst>
</file>

<file path=ppt/tags/tag44.xml><?xml version="1.0" encoding="utf-8"?>
<p:tagLst xmlns:a="http://schemas.openxmlformats.org/drawingml/2006/main" xmlns:r="http://schemas.openxmlformats.org/officeDocument/2006/relationships" xmlns:p="http://schemas.openxmlformats.org/presentationml/2006/main">
  <p:tag name="OUTPUTDPI" val="1200"/>
  <p:tag name="ORIGINALHEIGHT" val="339.7076"/>
  <p:tag name="ORIGINALWIDTH" val="1128.609"/>
  <p:tag name="LATEXADDIN" val="\documentclass{article}&#10;\usepackage{amsmath, xcolor}&#10;\pagestyle{empty}&#10;\begin{document}&#10;\begin{itemize}&#10;\item Payload : PEG-P1&#10;\item Extra   : LDPC-E1&#10;\end{itemize}&#10;&#10;\end{document}"/>
  <p:tag name="IGUANATEXSIZE" val="18"/>
  <p:tag name="IGUANATEXCURSOR" val="123"/>
  <p:tag name="TRANSPARENCY" val="True"/>
  <p:tag name="LATEXENGINEID" val="0"/>
  <p:tag name="TEMPFOLDER" val="C:\temp\"/>
  <p:tag name="LATEXFORMHEIGHT" val="312"/>
  <p:tag name="LATEXFORMWIDTH" val="640"/>
  <p:tag name="LATEXFORMWRAP" val="True"/>
  <p:tag name="BITMAPVECTOR" val="0"/>
</p:tagLst>
</file>

<file path=ppt/tags/tag45.xml><?xml version="1.0" encoding="utf-8"?>
<p:tagLst xmlns:a="http://schemas.openxmlformats.org/drawingml/2006/main" xmlns:r="http://schemas.openxmlformats.org/officeDocument/2006/relationships" xmlns:p="http://schemas.openxmlformats.org/presentationml/2006/main">
  <p:tag name="OUTPUTDPI" val="1200"/>
  <p:tag name="ORIGINALHEIGHT" val="339.7076"/>
  <p:tag name="ORIGINALWIDTH" val="1128.609"/>
  <p:tag name="LATEXADDIN" val="\documentclass{article}&#10;\usepackage{amsmath, xcolor}&#10;\pagestyle{empty}&#10;\begin{document}&#10;\begin{itemize}&#10;\item Payload : PEG-P1&#10;\item Extra   : BCH-E2&#10;\end{itemize}&#10;&#10;\end{document}"/>
  <p:tag name="IGUANATEXSIZE" val="18"/>
  <p:tag name="IGUANATEXCURSOR" val="146"/>
  <p:tag name="TRANSPARENCY" val="True"/>
  <p:tag name="LATEXENGINEID" val="0"/>
  <p:tag name="TEMPFOLDER" val="C:\temp\"/>
  <p:tag name="LATEXFORMHEIGHT" val="312"/>
  <p:tag name="LATEXFORMWIDTH" val="640"/>
  <p:tag name="LATEXFORMWRAP" val="True"/>
  <p:tag name="BITMAPVECTOR" val="0"/>
</p:tagLst>
</file>

<file path=ppt/tags/tag46.xml><?xml version="1.0" encoding="utf-8"?>
<p:tagLst xmlns:a="http://schemas.openxmlformats.org/drawingml/2006/main" xmlns:r="http://schemas.openxmlformats.org/officeDocument/2006/relationships" xmlns:p="http://schemas.openxmlformats.org/presentationml/2006/main">
  <p:tag name="OUTPUTDPI" val="1200"/>
  <p:tag name="ORIGINALHEIGHT" val="393.7008"/>
  <p:tag name="ORIGINALWIDTH" val="4288.714"/>
  <p:tag name="LATEXADDIN" val="\documentclass{article}&#10;\usepackage{amsmath, xcolor,bm}&#10;\pagestyle{empty}&#10;\begin{document}&#10;&#10;\noindent [\textbf{Minimum Distance}] \label{lem:pcd}&#10; The minimum weight (or minimum distance) of an \((n,k)\) linear block code \(\mathcal{C}\) with parity check matrix \(\mathbf{H}\) is equal to the smallest number of columns of \(\mathbf{H}\) whose vector sum is the zero vector.&#10;&#10;&#10;&#10;\end{document}"/>
  <p:tag name="IGUANATEXSIZE" val="18"/>
  <p:tag name="IGUANATEXCURSOR" val="128"/>
  <p:tag name="TRANSPARENCY" val="True"/>
  <p:tag name="LATEXENGINEID" val="0"/>
  <p:tag name="TEMPFOLDER" val="C:\temp\"/>
  <p:tag name="LATEXFORMHEIGHT" val="312"/>
  <p:tag name="LATEXFORMWIDTH" val="384"/>
  <p:tag name="LATEXFORMWRAP" val="True"/>
  <p:tag name="BITMAPVECTOR" val="0"/>
</p:tagLst>
</file>

<file path=ppt/tags/tag47.xml><?xml version="1.0" encoding="utf-8"?>
<p:tagLst xmlns:a="http://schemas.openxmlformats.org/drawingml/2006/main" xmlns:r="http://schemas.openxmlformats.org/officeDocument/2006/relationships" xmlns:p="http://schemas.openxmlformats.org/presentationml/2006/main">
  <p:tag name="OUTPUTDPI" val="1200"/>
  <p:tag name="ORIGINALHEIGHT" val="87.73905"/>
  <p:tag name="ORIGINALWIDTH" val="413.1983"/>
  <p:tag name="LATEXADDIN" val="\documentclass{article}&#10;\usepackage{amsmath, xcolor,bm}&#10;\pagestyle{empty}&#10;\begin{document}&#10;&#10;Review:&#10;&#10;\end{document}"/>
  <p:tag name="IGUANATEXSIZE" val="18"/>
  <p:tag name="IGUANATEXCURSOR" val="99"/>
  <p:tag name="TRANSPARENCY" val="True"/>
  <p:tag name="LATEXENGINEID" val="0"/>
  <p:tag name="TEMPFOLDER" val="C:\temp\"/>
  <p:tag name="LATEXFORMHEIGHT" val="312"/>
  <p:tag name="LATEXFORMWIDTH" val="384"/>
  <p:tag name="LATEXFORMWRAP" val="True"/>
  <p:tag name="BITMAPVECTOR" val="0"/>
</p:tagLst>
</file>

<file path=ppt/tags/tag48.xml><?xml version="1.0" encoding="utf-8"?>
<p:tagLst xmlns:a="http://schemas.openxmlformats.org/drawingml/2006/main" xmlns:r="http://schemas.openxmlformats.org/officeDocument/2006/relationships" xmlns:p="http://schemas.openxmlformats.org/presentationml/2006/main">
  <p:tag name="OUTPUTDPI" val="1200"/>
  <p:tag name="ORIGINALHEIGHT" val="1095.613"/>
  <p:tag name="ORIGINALWIDTH" val="4289.464"/>
  <p:tag name="LATEXADDIN" val="\documentclass{article}&#10;\usepackage{amsmath, xcolor,bm,amssymb}&#10;\pagestyle{empty}&#10;\begin{document}&#10;&#10;Assume \( \mathbf{H_{\mathrm{payload}}} \in \mathbb{F}_2^{r_1 \times c_1} \) as the payload parity-check matrix,  &#10;and \( \mathbf{H_{\mathrm{extra}}} \in \mathbb{F}_2^{r_2 \times c_2} \) as the extra parity-check matrix.&#10;&#10;Let&#10;\[&#10;  d_{\min}(\mathbf{H_{\mathrm{payload}}})=M,\quad&#10;  d_{\min}(\mathbf{H_{\mathrm{payload}}})=N,&#10;\]&#10;&#10;To determine the minimum distance of \( \mathbf{H_{\mathrm{origin}}} \) using the definition that it corresponds to the smallest number of columns whose vector sum is zero. There are two distinct possibilities:&#10;&#10;\end{document}"/>
  <p:tag name="IGUANATEXSIZE" val="18"/>
  <p:tag name="IGUANATEXCURSOR" val="638"/>
  <p:tag name="TRANSPARENCY" val="True"/>
  <p:tag name="LATEXENGINEID" val="0"/>
  <p:tag name="TEMPFOLDER" val="C:\temp\"/>
  <p:tag name="LATEXFORMHEIGHT" val="312"/>
  <p:tag name="LATEXFORMWIDTH" val="384"/>
  <p:tag name="LATEXFORMWRAP" val="True"/>
  <p:tag name="BITMAPVECTOR" val="0"/>
</p:tagLst>
</file>

<file path=ppt/tags/tag49.xml><?xml version="1.0" encoding="utf-8"?>
<p:tagLst xmlns:a="http://schemas.openxmlformats.org/drawingml/2006/main" xmlns:r="http://schemas.openxmlformats.org/officeDocument/2006/relationships" xmlns:p="http://schemas.openxmlformats.org/presentationml/2006/main">
  <p:tag name="OUTPUTDPI" val="1200"/>
  <p:tag name="ORIGINALHEIGHT" val="660.6674"/>
  <p:tag name="ORIGINALWIDTH" val="4098.988"/>
  <p:tag name="LATEXADDIN" val="\documentclass{article}&#10;\usepackage{amsmath, xcolor,bm}&#10;\pagestyle{empty}&#10;\begin{document}&#10;&#10;\begin{itemize}&#10;  \item First, the zero-sum condition may be satisfied by a set of \( M \) columns from the \( \mathbf{H_{\mathrm{payload}}} \) portion.&#10;  &#10;    \item Second, the zero-sum condition may also arise from a set of columns originating from the \( \mathbf{H_{\mathrm{extra}}} \) portion.&#10;&#10;\end{itemize}&#10;&#10;\end{document}"/>
  <p:tag name="IGUANATEXSIZE" val="18"/>
  <p:tag name="IGUANATEXCURSOR" val="404"/>
  <p:tag name="TRANSPARENCY" val="True"/>
  <p:tag name="LATEXENGINEID" val="0"/>
  <p:tag name="TEMPFOLDER" val="C:\temp\"/>
  <p:tag name="LATEXFORMHEIGHT" val="312"/>
  <p:tag name="LATEXFORMWIDTH" val="384"/>
  <p:tag name="LATEXFORMWRAP" val="True"/>
  <p:tag name="BITMAPVECTOR" val="0"/>
</p:tagLst>
</file>

<file path=ppt/tags/tag5.xml><?xml version="1.0" encoding="utf-8"?>
<p:tagLst xmlns:a="http://schemas.openxmlformats.org/drawingml/2006/main" xmlns:r="http://schemas.openxmlformats.org/officeDocument/2006/relationships" xmlns:p="http://schemas.openxmlformats.org/presentationml/2006/main">
  <p:tag name="SELECTIONNAME" val="Group 22"/>
  <p:tag name="LAYER" val="2"/>
</p:tagLst>
</file>

<file path=ppt/tags/tag50.xml><?xml version="1.0" encoding="utf-8"?>
<p:tagLst xmlns:a="http://schemas.openxmlformats.org/drawingml/2006/main" xmlns:r="http://schemas.openxmlformats.org/officeDocument/2006/relationships" xmlns:p="http://schemas.openxmlformats.org/presentationml/2006/main">
  <p:tag name="OUTPUTDPI" val="1200"/>
  <p:tag name="ORIGINALHEIGHT" val="2129.734"/>
  <p:tag name="ORIGINALWIDTH" val="4292.463"/>
  <p:tag name="LATEXADDIN" val="\documentclass{article}&#10;\usepackage{amsmath,amssymb, xcolor,bm}&#10;\pagestyle{empty}&#10;\begin{document}&#10;&#10;\subsubsection*{Case 1: Zero‐sum Condition from the \(\mathbf{H_{\mathrm{payload}}}\) Block}&#10;&#10;Define the set of weight-\(M\) codewords of \(\mathbf{H_{\mathrm{payload}}}\) by&#10;\[&#10;  \mathcal{C}_{\mathrm{payload}}&#10;  = \bigl\{\,\vec{c}\in\{0,1\}^{c_1}\;\big|\;&#10;      \vec{c}\,\mathbf{H_{\mathrm{payload}}^T} = \vec{0},\;\mathrm{wt}(\vec{c})=M&#10;  \bigr\},&#10;\]&#10;where \(\mathrm{wt}(\vec{c})\) is the number of ones in binary vector \(\vec{c}\).  Next, let&#10;\[&#10;  S = \bigl\{\,j\in\{1,2,\dots,c_1\}\;\big|\;&#10;      \exists\,\vec{c}\in\mathcal{C}_{\mathrm{payload}}:\;c_j=1&#10;  \bigr\},&#10;\]&#10;i.e.\ the set of column indices in which some weight-\(M\) payload codeword has a 1.&#10;&#10;Define &#10;\[&#10;  \mathcal{P}&#10;  = \bigl\{\,j : \text{column }j\text{ of }\mathbf{M_{\mathrm{puncpos}}}\text{ has degree 1}\bigr\},&#10;\]&#10;and set \(k = \lvert S \cap \mathcal{P}\rvert\).&#10;&#10;&#10;&#10;\end{document}"/>
  <p:tag name="IGUANATEXSIZE" val="18"/>
  <p:tag name="IGUANATEXCURSOR" val="939"/>
  <p:tag name="TRANSPARENCY" val="True"/>
  <p:tag name="LATEXENGINEID" val="0"/>
  <p:tag name="TEMPFOLDER" val="C:\temp\"/>
  <p:tag name="LATEXFORMHEIGHT" val="312"/>
  <p:tag name="LATEXFORMWIDTH" val="384"/>
  <p:tag name="LATEXFORMWRAP" val="True"/>
  <p:tag name="BITMAPVECTOR" val="0"/>
</p:tagLst>
</file>

<file path=ppt/tags/tag51.xml><?xml version="1.0" encoding="utf-8"?>
<p:tagLst xmlns:a="http://schemas.openxmlformats.org/drawingml/2006/main" xmlns:r="http://schemas.openxmlformats.org/officeDocument/2006/relationships" xmlns:p="http://schemas.openxmlformats.org/presentationml/2006/main">
  <p:tag name="OUTPUTDPI" val="1200"/>
  <p:tag name="ORIGINALHEIGHT" val="2558.68"/>
  <p:tag name="ORIGINALWIDTH" val="4290.213"/>
  <p:tag name="LATEXADDIN" val="\documentclass{article}&#10;\usepackage{amsmath,amssymb, xcolor,bm}&#10;\pagestyle{empty}&#10;\begin{document}&#10;&#10;Observe that in \(\mathbf{H_{\mathrm{origin}}}\) these columns appear in the sub-block&#10;\[&#10;  \begin{pmatrix}&#10;    \mathbf{H_{\mathrm{payload}}} &amp;\mathbf{O_{{r_1}\times{c_2}}} \\&#10;    \mathbf{M_{\mathrm{puncpos}}} &amp; \mathbf{I_{c_2}}&#10;  \end{pmatrix},&#10;\]&#10;where \(\mathbf{M_{\mathrm{puncpos}}}\in\mathbb{F}_2^{c_2\times c_1}\) has every row of degree 1 and every column of degree at most 1, and \(\mathbf{I_{c_2}}\) is the \(c_2\times c_2\) identity matrix.&#10;&#10;Selecting any \(j\in S\) from the payload block flips the \(j\)-th row of the lower identity block from 0 to 1. If \(j\in\mathcal{P}\), then to restore that row’s sum to zero we must additionally select column \(j\) of the identity block.&#10;&#10;Since each flipped row can only be canceled by its matching puncture column, any weight-\(M\) payload configuration requires&#10;\[&#10;  M + k&#10;\]&#10;total columns to achieve a zero-sum in this subblock.  Hence&#10;\[&#10;  d_{\min}^{(1)} = M + k.&#10;\]&#10;&#10;&#10;\end{document}"/>
  <p:tag name="IGUANATEXSIZE" val="18"/>
  <p:tag name="IGUANATEXCURSOR" val="52"/>
  <p:tag name="TRANSPARENCY" val="True"/>
  <p:tag name="LATEXENGINEID" val="0"/>
  <p:tag name="TEMPFOLDER" val="C:\temp\"/>
  <p:tag name="LATEXFORMHEIGHT" val="312"/>
  <p:tag name="LATEXFORMWIDTH" val="384"/>
  <p:tag name="LATEXFORMWRAP" val="True"/>
  <p:tag name="BITMAPVECTOR" val="0"/>
</p:tagLst>
</file>

<file path=ppt/tags/tag52.xml><?xml version="1.0" encoding="utf-8"?>
<p:tagLst xmlns:a="http://schemas.openxmlformats.org/drawingml/2006/main" xmlns:r="http://schemas.openxmlformats.org/officeDocument/2006/relationships" xmlns:p="http://schemas.openxmlformats.org/presentationml/2006/main">
  <p:tag name="OUTPUTDPI" val="1200"/>
  <p:tag name="ORIGINALHEIGHT" val="2287.214"/>
  <p:tag name="ORIGINALWIDTH" val="3922.01"/>
  <p:tag name="LATEXADDIN" val="\documentclass{article}&#10;\usepackage{amsmath, xcolor,bm,amssymb}&#10;\pagestyle{empty}&#10;\begin{document}&#10;&#10;\subsubsection*{Case 2: Zero-sum Condition from the \(\mathbf{H_{\mathrm{extra}}}\) Block}&#10;&#10;Define the set of weight-\(N\) codewords of \(\mathbf{H_{\mathrm{extra}}}\) by&#10;\[&#10;  \mathcal{C}_{\mathrm{extra}}&#10;  = \bigl\{\,\vec{c}\in\{0,1\}^{c_2}\;\big|\;&#10;      \vec{c} \ \mathbf{H^{T}_{\mathrm{extra}}}\ = \vec{0},\quad \mathrm{wt}(\vec{c})=N&#10;  \bigr\},&#10;\]&#10;where \(\mathrm{wt}(\vec{c})\) is the number of ones in the binary vector \(\vec{c}\).  &#10;Next, let&#10;\[&#10;  T = \bigl\{\,j\in\{1,2,\dots,c_2\}\;\big|\;&#10;       \exists\,\vec{c}\in\mathcal{C}_{\mathrm{extra}}:\;c_j=1&#10;  \bigr\},&#10;\]&#10;i.e.\ the set of column indices in which some weight-\(N\) codeword has a 1.&#10;&#10;Observe that in \(\mathbf{H_{\mathrm{origin}}}\) these columns appear in the block&#10;\[&#10;  \begin{pmatrix}&#10;    \mathbf{H_{\mathrm{extra}}} &amp; \mathbf{O_{{r_2}\times{c_2}}} \\&#10;    \mathbf{I_{c_2}}            &amp; \mathbf{I_{c_2}}&#10;  \end{pmatrix},&#10;\]&#10;where \(\mathbf{I_{c_2}}\) is the \(c_2\times c_2\) identity matrix.&#10;&#10;&#10;\end{document}"/>
  <p:tag name="IGUANATEXSIZE" val="18"/>
  <p:tag name="IGUANATEXCURSOR" val="1068"/>
  <p:tag name="TRANSPARENCY" val="True"/>
  <p:tag name="LATEXENGINEID" val="0"/>
  <p:tag name="TEMPFOLDER" val="C:\temp\"/>
  <p:tag name="LATEXFORMHEIGHT" val="312"/>
  <p:tag name="LATEXFORMWIDTH" val="384"/>
  <p:tag name="LATEXFORMWRAP" val="True"/>
  <p:tag name="BITMAPVECTOR" val="0"/>
</p:tagLst>
</file>

<file path=ppt/tags/tag53.xml><?xml version="1.0" encoding="utf-8"?>
<p:tagLst xmlns:a="http://schemas.openxmlformats.org/drawingml/2006/main" xmlns:r="http://schemas.openxmlformats.org/officeDocument/2006/relationships" xmlns:p="http://schemas.openxmlformats.org/presentationml/2006/main">
  <p:tag name="OUTPUTDPI" val="1200"/>
  <p:tag name="ORIGINALHEIGHT" val="2324.709"/>
  <p:tag name="ORIGINALWIDTH" val="4298.463"/>
  <p:tag name="LATEXADDIN" val="\documentclass{article}&#10;\usepackage{amsmath, xcolor,bm,amssymb}&#10;\pagestyle{empty}&#10;\begin{document}&#10;&#10;Selecting any column \(j\in T\) from the \(\mathbf{H_{\mathrm{extra}}}\) portion  &#10;  flips the \(j\)-th row of the lower identity block from 0 to 1.  &#10;To restore that col-sum to zero, we must also select the corresponding column \(j\) from the right-hand identity block.  &#10;Since each identity row has degree 1 and they are independent, no combination of other columns can cancel it that each flipped row demands its own matching identity column.&#10;&#10;Therefore, for each weight-\(N\) codeword one must pick its \(N\) columns plus \(N\) additional identity columns, for a total of \(2N\).  Hence in this case&#10;\[&#10;  d_{\min}^{(2)} = 2N.&#10;\]&#10;Since the minimum distance may arise from either of the two cases discussed above,  &#10;we conclude that the overall minimum distance must be at least the smaller of the two.  &#10;Hence,&#10;\[&#10;d_{\min}(\mathbf{H_{\mathrm{origin}}}) \geq \min(M + k,\ 2N) = \min(d^{(1)}_{min},d^{(2)}_{min}). &#10;\]&#10;&#10;&#10;\end{document}"/>
  <p:tag name="IGUANATEXSIZE" val="18"/>
  <p:tag name="IGUANATEXCURSOR" val="1019"/>
  <p:tag name="TRANSPARENCY" val="True"/>
  <p:tag name="LATEXENGINEID" val="0"/>
  <p:tag name="TEMPFOLDER" val="C:\temp\"/>
  <p:tag name="LATEXFORMHEIGHT" val="312"/>
  <p:tag name="LATEXFORMWIDTH" val="384"/>
  <p:tag name="LATEXFORMWRAP" val="True"/>
  <p:tag name="BITMAPVECTOR" val="0"/>
</p:tagLst>
</file>

<file path=ppt/tags/tag54.xml><?xml version="1.0" encoding="utf-8"?>
<p:tagLst xmlns:a="http://schemas.openxmlformats.org/drawingml/2006/main" xmlns:r="http://schemas.openxmlformats.org/officeDocument/2006/relationships" xmlns:p="http://schemas.openxmlformats.org/presentationml/2006/main">
  <p:tag name="OUTPUTDPI" val="1200"/>
  <p:tag name="ORIGINALHEIGHT" val="657.6678"/>
  <p:tag name="ORIGINALWIDTH" val="4098.237"/>
  <p:tag name="LATEXADDIN" val="\documentclass{article}&#10;\usepackage{amsmath}&#10;&#10;\usepackage[dvipsnames]{xcolor}&#10;\pagestyle{empty}&#10;\begin{document}&#10;\begin{itemize}&#10;  \item Merging the Tanner graph allows Extra and Payload to be decoded at the same time, and the payload's performance is barely affected.&#10;  &#10;&#10;  \item This method of combining Tanner graphs allows Payload and Extra to be decoded in parallel.&#10;&#10;&#10;\end{itemize}&#10;\end{document}&#10;&#10;&#10;&#10;&#10;&#10;&#10;&#10;&#10;"/>
  <p:tag name="IGUANATEXSIZE" val="18"/>
  <p:tag name="IGUANATEXCURSOR" val="371"/>
  <p:tag name="TRANSPARENCY" val="True"/>
  <p:tag name="LATEXENGINEID" val="0"/>
  <p:tag name="TEMPFOLDER" val="C:\temp\"/>
  <p:tag name="LATEXFORMHEIGHT" val="312"/>
  <p:tag name="LATEXFORMWIDTH" val="922"/>
  <p:tag name="LATEXFORMWRAP" val="True"/>
  <p:tag name="BITMAPVECTOR" val="0"/>
</p:tagLst>
</file>

<file path=ppt/tags/tag55.xml><?xml version="1.0" encoding="utf-8"?>
<p:tagLst xmlns:a="http://schemas.openxmlformats.org/drawingml/2006/main" xmlns:r="http://schemas.openxmlformats.org/officeDocument/2006/relationships" xmlns:p="http://schemas.openxmlformats.org/presentationml/2006/main">
  <p:tag name="OUTPUTDPI" val="1200"/>
  <p:tag name="ORIGINALHEIGHT" val="2079.49"/>
  <p:tag name="ORIGINALWIDTH" val="2444.695"/>
  <p:tag name="LATEXADDIN" val="\documentclass{article}&#10;\usepackage{amsmath}&#10;\usepackage[dvipsnames,svgnames]{xcolor}&#10;&#10;&#10;&#10;\pagestyle{empty}&#10;\begin{document}&#10;&#10;\begin{itemize}&#10;% 全域調整 list 間距：&#10;  \setlength{\parskip}{1pt}    % 段落間距&#10;  \setlength{\topsep}{0pt}     % list 與上下文之間距&#10;  \setlength{\partopsep}{0pt}  % list 前的額外換行距&#10;  \setlength{\parsep}{0pt}     % 同一 \item 內段落間距&#10;  \setlength{\itemsep}{3pt}    % 各 \item 之間間距（可調 0pt、1pt…）&#10;  \item[\textcolor{DarkGreen}{\large\textbullet}] \textbf{Introduction}&#10;  \item[\textcolor{DarkGreen}{\large\textbullet}] \textbf{Free-Ride Concept}&#10;    &#10; \item[\textcolor{DarkGreen}{\large\textbullet}] \textbf{Tanner Graph Combination}&#10;&#10;  \item[\textcolor{DarkGreen}{\large\textbullet}] \textbf{Puncture Concept}&#10;    \begin{itemize}&#10;  \setlength{\parskip}{1pt}    % 段落間距&#10;  \setlength{\topsep}{0pt}     % list 與上下文之間距&#10;  \setlength{\partopsep}{0pt}  % list 前的額外換行距&#10;  \setlength{\parsep}{0pt}     % 同一 \item 內段落間距&#10;  \setlength{\itemsep}{1pt}    % 各 \item 之間間距（可調 0pt、1pt…）&#10;      \item[\textcolor{DarkGreen}{$\circ$}] One–Step Recoverable Node Scheme&#10;      \item[\textcolor{DarkGreen}{$\circ$}] Rate–Compatible Puncturing Scheme&#10;    \end{itemize}&#10;  \item[\textcolor{DarkGreen}{\large\textbullet}] \textbf{Origin Structure}&#10;&#10;  \item[\textcolor{DarkGreen}{\large\textbullet}] \textbf{Partial-Extra Structure}&#10;  \item[\textcolor{DarkGreen}{\large\textbullet}] \textbf{Enhanced Structure}&#10;  \item[\textcolor{DarkGreen}{\large\textbullet}] \textbf{Partial-Extra \&amp; Enhanced Structure}&#10;  \item[\textcolor{DarkGreen}{\large\textbullet}] \textbf{Reference}&#10;&#10;\end{itemize}&#10;&#10;\end{document}&#10;"/>
  <p:tag name="IGUANATEXSIZE" val="18"/>
  <p:tag name="IGUANATEXCURSOR" val="547"/>
  <p:tag name="TRANSPARENCY" val="True"/>
  <p:tag name="LATEXENGINEID" val="0"/>
  <p:tag name="TEMPFOLDER" val="C:\temp\"/>
  <p:tag name="LATEXFORMHEIGHT" val="426"/>
  <p:tag name="LATEXFORMWIDTH" val="723"/>
  <p:tag name="LATEXFORMWRAP" val="True"/>
  <p:tag name="BITMAPVECTOR" val="0"/>
</p:tagLst>
</file>

<file path=ppt/tags/tag56.xml><?xml version="1.0" encoding="utf-8"?>
<p:tagLst xmlns:a="http://schemas.openxmlformats.org/drawingml/2006/main" xmlns:r="http://schemas.openxmlformats.org/officeDocument/2006/relationships" xmlns:p="http://schemas.openxmlformats.org/presentationml/2006/main">
  <p:tag name="OUTPUTDPI" val="1200"/>
  <p:tag name="ORIGINALHEIGHT" val="111.7361"/>
  <p:tag name="ORIGINALWIDTH" val="1353.581"/>
  <p:tag name="LATEXADDIN" val="\documentclass{article}&#10;\usepackage{amsmath, xcolor}&#10;\pagestyle{empty}&#10;\begin{document}&#10;&#10;Combine Tanner Graph : &#10;&#10;\end{document}"/>
  <p:tag name="IGUANATEXSIZE" val="18"/>
  <p:tag name="IGUANATEXCURSOR" val="112"/>
  <p:tag name="TRANSPARENCY" val="True"/>
  <p:tag name="LATEXENGINEID" val="0"/>
  <p:tag name="TEMPFOLDER" val="C:\temp\"/>
  <p:tag name="LATEXFORMHEIGHT" val="312"/>
  <p:tag name="LATEXFORMWIDTH" val="384"/>
  <p:tag name="LATEXFORMWRAP" val="True"/>
  <p:tag name="BITMAPVECTOR" val="0"/>
</p:tagLst>
</file>

<file path=ppt/tags/tag57.xml><?xml version="1.0" encoding="utf-8"?>
<p:tagLst xmlns:a="http://schemas.openxmlformats.org/drawingml/2006/main" xmlns:r="http://schemas.openxmlformats.org/officeDocument/2006/relationships" xmlns:p="http://schemas.openxmlformats.org/presentationml/2006/main">
  <p:tag name="OUTPUTDPI" val="1200"/>
  <p:tag name="ORIGINALHEIGHT" val="597.6753"/>
  <p:tag name="ORIGINALWIDTH" val="2299.962"/>
  <p:tag name="LATEXADDIN" val="\documentclass{article}&#10;\usepackage{amsmath, xcolor,bm}&#10;\pagestyle{empty}&#10;\begin{document}&#10;&#10;&#10;\[&#10;\bm{H}_{Combine}:\quad&#10;\begin{bmatrix}&#10;\bm{H}_{\text{payload}} &amp; \bm{0} &amp; \bm{0} \\[6pt]&#10;\bm{0}               &amp; \bm{H}_{\text{extra}}   &amp; \bm{0} \\[6pt]&#10;\bm{M}_{\text{Puncpos}} &amp;  \bm{M}_{\text{extrapunc}}       &amp; \bm{I}&#10;\end{bmatrix}&#10;\]&#10;&#10;&#10;\end{document}"/>
  <p:tag name="IGUANATEXSIZE" val="18"/>
  <p:tag name="IGUANATEXCURSOR" val="299"/>
  <p:tag name="TRANSPARENCY" val="True"/>
  <p:tag name="LATEXENGINEID" val="0"/>
  <p:tag name="TEMPFOLDER" val="C:\temp\"/>
  <p:tag name="LATEXFORMHEIGHT" val="312"/>
  <p:tag name="LATEXFORMWIDTH" val="384"/>
  <p:tag name="LATEXFORMWRAP" val="True"/>
  <p:tag name="BITMAPVECTOR" val="0"/>
</p:tagLst>
</file>

<file path=ppt/tags/tag58.xml><?xml version="1.0" encoding="utf-8"?>
<p:tagLst xmlns:a="http://schemas.openxmlformats.org/drawingml/2006/main" xmlns:r="http://schemas.openxmlformats.org/officeDocument/2006/relationships" xmlns:p="http://schemas.openxmlformats.org/presentationml/2006/main">
  <p:tag name="OUTPUTDPI" val="1200"/>
  <p:tag name="ORIGINALHEIGHT" val="360.7049"/>
  <p:tag name="ORIGINALWIDTH" val="2350.206"/>
  <p:tag name="LATEXADDIN" val="\documentclass{article}&#10;\usepackage{amsmath, xcolor}&#10;\pagestyle{empty}&#10;\begin{document}&#10;\begin{itemize}&#10;\item filled circles: unpunctured variable nodes&#10;\item unfilled circles: punctured variable nodes&#10;\end{itemize}&#10;&#10;\end{document}"/>
  <p:tag name="IGUANATEXSIZE" val="18"/>
  <p:tag name="IGUANATEXCURSOR" val="196"/>
  <p:tag name="TRANSPARENCY" val="True"/>
  <p:tag name="LATEXENGINEID" val="0"/>
  <p:tag name="TEMPFOLDER" val="C:\temp\"/>
  <p:tag name="LATEXFORMHEIGHT" val="312"/>
  <p:tag name="LATEXFORMWIDTH" val="384"/>
  <p:tag name="LATEXFORMWRAP" val="True"/>
  <p:tag name="BITMAPVECTOR" val="0"/>
</p:tagLst>
</file>

<file path=ppt/tags/tag59.xml><?xml version="1.0" encoding="utf-8"?>
<p:tagLst xmlns:a="http://schemas.openxmlformats.org/drawingml/2006/main" xmlns:r="http://schemas.openxmlformats.org/officeDocument/2006/relationships" xmlns:p="http://schemas.openxmlformats.org/presentationml/2006/main">
  <p:tag name="OUTPUTDPI" val="1200"/>
  <p:tag name="ORIGINALHEIGHT" val="122.2347"/>
  <p:tag name="ORIGINALWIDTH" val="1671.541"/>
  <p:tag name="LATEXADDIN" val="\documentclass{article}&#10;\usepackage{amsmath, xcolor,bm}&#10;\pagestyle{empty}&#10;\begin{document}&#10;&#10;$M_{Puncpos} $ each row degree is 1.&#10;&#10;\end{document}"/>
  <p:tag name="IGUANATEXSIZE" val="18"/>
  <p:tag name="IGUANATEXCURSOR" val="97"/>
  <p:tag name="TRANSPARENCY" val="True"/>
  <p:tag name="LATEXENGINEID" val="0"/>
  <p:tag name="TEMPFOLDER" val="C:\temp\"/>
  <p:tag name="LATEXFORMHEIGHT" val="312"/>
  <p:tag name="LATEXFORMWIDTH" val="384"/>
  <p:tag name="LATEXFORMWRAP" val="True"/>
  <p:tag name="BITMAPVECTOR" val="0"/>
</p:tagLst>
</file>

<file path=ppt/tags/tag6.xml><?xml version="1.0" encoding="utf-8"?>
<p:tagLst xmlns:a="http://schemas.openxmlformats.org/drawingml/2006/main" xmlns:r="http://schemas.openxmlformats.org/officeDocument/2006/relationships" xmlns:p="http://schemas.openxmlformats.org/presentationml/2006/main">
  <p:tag name="OUTPUTDPI" val="1200"/>
  <p:tag name="ORIGINALHEIGHT" val="92.2385"/>
  <p:tag name="ORIGINALWIDTH" val="879.64"/>
  <p:tag name="LATEXADDIN" val="\documentclass{article}&#10;\usepackage{amsmath, xcolor,bm}&#10;\pagestyle{empty}&#10;\begin{document}&#10;&#10;AWGN Channel&#10;&#10;\end{document}"/>
  <p:tag name="IGUANATEXSIZE" val="16"/>
  <p:tag name="IGUANATEXCURSOR" val="104"/>
  <p:tag name="TRANSPARENCY" val="True"/>
  <p:tag name="LATEXENGINEID" val="0"/>
  <p:tag name="TEMPFOLDER" val="C:\temp\"/>
  <p:tag name="LATEXFORMHEIGHT" val="312"/>
  <p:tag name="LATEXFORMWIDTH" val="384"/>
  <p:tag name="LATEXFORMWRAP" val="True"/>
  <p:tag name="BITMAPVECTOR" val="0"/>
</p:tagLst>
</file>

<file path=ppt/tags/tag60.xml><?xml version="1.0" encoding="utf-8"?>
<p:tagLst xmlns:a="http://schemas.openxmlformats.org/drawingml/2006/main" xmlns:r="http://schemas.openxmlformats.org/officeDocument/2006/relationships" xmlns:p="http://schemas.openxmlformats.org/presentationml/2006/main">
  <p:tag name="OUTPUTDPI" val="1200"/>
  <p:tag name="ORIGINALHEIGHT" val="122.2347"/>
  <p:tag name="ORIGINALWIDTH" val="1742.782"/>
  <p:tag name="LATEXADDIN" val="\documentclass{article}&#10;\usepackage{amsmath, xcolor,bm}&#10;\pagestyle{empty}&#10;\begin{document}&#10;&#10;$M_{extrapunc} $ each row degree is 1.&#10;&#10;\end{document}"/>
  <p:tag name="IGUANATEXSIZE" val="18"/>
  <p:tag name="IGUANATEXCURSOR" val="105"/>
  <p:tag name="TRANSPARENCY" val="True"/>
  <p:tag name="LATEXENGINEID" val="0"/>
  <p:tag name="TEMPFOLDER" val="C:\temp\"/>
  <p:tag name="LATEXFORMHEIGHT" val="312"/>
  <p:tag name="LATEXFORMWIDTH" val="384"/>
  <p:tag name="LATEXFORMWRAP" val="True"/>
  <p:tag name="BITMAPVECTOR" val="0"/>
</p:tagLst>
</file>

<file path=ppt/tags/tag61.xml><?xml version="1.0" encoding="utf-8"?>
<p:tagLst xmlns:a="http://schemas.openxmlformats.org/drawingml/2006/main" xmlns:r="http://schemas.openxmlformats.org/officeDocument/2006/relationships" xmlns:p="http://schemas.openxmlformats.org/presentationml/2006/main">
  <p:tag name="OUTPUTDPI" val="1200"/>
  <p:tag name="ORIGINALHEIGHT" val="113.2358"/>
  <p:tag name="ORIGINALWIDTH" val="1241.845"/>
  <p:tag name="LATEXADDIN" val="\documentclass{article}&#10;\usepackage{amsmath, xcolor}&#10;\pagestyle{empty}&#10;\begin{document}&#10;&#10;Payload Tanner Graph &#10;&#10;\end{document}"/>
  <p:tag name="IGUANATEXSIZE" val="14"/>
  <p:tag name="IGUANATEXCURSOR" val="109"/>
  <p:tag name="TRANSPARENCY" val="True"/>
  <p:tag name="LATEXENGINEID" val="0"/>
  <p:tag name="TEMPFOLDER" val="C:\temp\"/>
  <p:tag name="LATEXFORMHEIGHT" val="312"/>
  <p:tag name="LATEXFORMWIDTH" val="384"/>
  <p:tag name="LATEXFORMWRAP" val="True"/>
  <p:tag name="BITMAPVECTOR" val="0"/>
</p:tagLst>
</file>

<file path=ppt/tags/tag62.xml><?xml version="1.0" encoding="utf-8"?>
<p:tagLst xmlns:a="http://schemas.openxmlformats.org/drawingml/2006/main" xmlns:r="http://schemas.openxmlformats.org/officeDocument/2006/relationships" xmlns:p="http://schemas.openxmlformats.org/presentationml/2006/main">
  <p:tag name="OUTPUTDPI" val="1200"/>
  <p:tag name="ORIGINALHEIGHT" val="111.7361"/>
  <p:tag name="ORIGINALWIDTH" val="1117.36"/>
  <p:tag name="LATEXADDIN" val="\documentclass{article}&#10;\usepackage{amsmath, xcolor}&#10;\pagestyle{empty}&#10;\begin{document}&#10;&#10;Extra Tanner Graph &#10;&#10;\end{document}"/>
  <p:tag name="IGUANATEXSIZE" val="14"/>
  <p:tag name="IGUANATEXCURSOR" val="94"/>
  <p:tag name="TRANSPARENCY" val="True"/>
  <p:tag name="LATEXENGINEID" val="0"/>
  <p:tag name="TEMPFOLDER" val="C:\temp\"/>
  <p:tag name="LATEXFORMHEIGHT" val="312"/>
  <p:tag name="LATEXFORMWIDTH" val="384"/>
  <p:tag name="LATEXFORMWRAP" val="True"/>
  <p:tag name="BITMAPVECTOR" val="0"/>
</p:tagLst>
</file>

<file path=ppt/tags/tag63.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2352.456"/>
  <p:tag name="LATEXADDIN" val="\documentclass{article}&#10;\usepackage{amsmath, xcolor,bm}&#10;\pagestyle{empty}&#10;\begin{document}&#10;&#10;Transmit parital extra bits(random choose)&#10;&#10;\end{document}"/>
  <p:tag name="IGUANATEXSIZE" val="18"/>
  <p:tag name="IGUANATEXCURSOR" val="119"/>
  <p:tag name="TRANSPARENCY" val="True"/>
  <p:tag name="LATEXENGINEID" val="0"/>
  <p:tag name="TEMPFOLDER" val="C:\temp\"/>
  <p:tag name="LATEXFORMHEIGHT" val="312"/>
  <p:tag name="LATEXFORMWIDTH" val="384"/>
  <p:tag name="LATEXFORMWRAP" val="True"/>
  <p:tag name="BITMAPVECTOR" val="0"/>
</p:tagLst>
</file>

<file path=ppt/tags/tag64.xml><?xml version="1.0" encoding="utf-8"?>
<p:tagLst xmlns:a="http://schemas.openxmlformats.org/drawingml/2006/main" xmlns:r="http://schemas.openxmlformats.org/officeDocument/2006/relationships" xmlns:p="http://schemas.openxmlformats.org/presentationml/2006/main">
  <p:tag name="OUTPUTDPI" val="1200"/>
  <p:tag name="ORIGINALHEIGHT" val="339.7076"/>
  <p:tag name="ORIGINALWIDTH" val="1128.609"/>
  <p:tag name="LATEXADDIN" val="\documentclass{article}&#10;\usepackage{amsmath, xcolor}&#10;\pagestyle{empty}&#10;\begin{document}&#10;\begin{itemize}&#10;\item Payload : PEG-P1&#10;\item Extra   : LDPC-E1&#10;\end{itemize}&#10;&#10;\end{document}"/>
  <p:tag name="IGUANATEXSIZE" val="18"/>
  <p:tag name="IGUANATEXCURSOR" val="123"/>
  <p:tag name="TRANSPARENCY" val="True"/>
  <p:tag name="LATEXENGINEID" val="0"/>
  <p:tag name="TEMPFOLDER" val="C:\temp\"/>
  <p:tag name="LATEXFORMHEIGHT" val="312"/>
  <p:tag name="LATEXFORMWIDTH" val="640"/>
  <p:tag name="LATEXFORMWRAP" val="True"/>
  <p:tag name="BITMAPVECTOR" val="0"/>
</p:tagLst>
</file>

<file path=ppt/tags/tag65.xml><?xml version="1.0" encoding="utf-8"?>
<p:tagLst xmlns:a="http://schemas.openxmlformats.org/drawingml/2006/main" xmlns:r="http://schemas.openxmlformats.org/officeDocument/2006/relationships" xmlns:p="http://schemas.openxmlformats.org/presentationml/2006/main">
  <p:tag name="OUTPUTDPI" val="1200"/>
  <p:tag name="ORIGINALHEIGHT" val="339.7076"/>
  <p:tag name="ORIGINALWIDTH" val="1128.609"/>
  <p:tag name="LATEXADDIN" val="\documentclass{article}&#10;\usepackage{amsmath, xcolor}&#10;\pagestyle{empty}&#10;\begin{document}&#10;\begin{itemize}&#10;\item Payload : PEG-P1&#10;\item Extra   : BCH-E2&#10;\end{itemize}&#10;&#10;\end{document}"/>
  <p:tag name="IGUANATEXSIZE" val="18"/>
  <p:tag name="IGUANATEXCURSOR" val="149"/>
  <p:tag name="TRANSPARENCY" val="True"/>
  <p:tag name="LATEXENGINEID" val="0"/>
  <p:tag name="TEMPFOLDER" val="C:\temp\"/>
  <p:tag name="LATEXFORMHEIGHT" val="312"/>
  <p:tag name="LATEXFORMWIDTH" val="640"/>
  <p:tag name="LATEXFORMWRAP" val="True"/>
  <p:tag name="BITMAPVECTOR" val="0"/>
</p:tagLst>
</file>

<file path=ppt/tags/tag66.xml><?xml version="1.0" encoding="utf-8"?>
<p:tagLst xmlns:a="http://schemas.openxmlformats.org/drawingml/2006/main" xmlns:r="http://schemas.openxmlformats.org/officeDocument/2006/relationships" xmlns:p="http://schemas.openxmlformats.org/presentationml/2006/main">
  <p:tag name="OUTPUTDPI" val="1200"/>
  <p:tag name="ORIGINALHEIGHT" val="908.1365"/>
  <p:tag name="ORIGINALWIDTH" val="4098.237"/>
  <p:tag name="LATEXADDIN" val="\documentclass{article}&#10;\usepackage{amsmath}&#10;&#10;\usepackage[dvipsnames]{xcolor}&#10;\pagestyle{empty}&#10;\begin{document}&#10;\begin{itemize}&#10;  \item Merging the Tanner graph allows Extra and Payload to be decoded at the same time, and the payload's performance is barely affected.&#10;&#10;  \item This method of combining Tanner graphs allows Payload and Extra to be decoded in parallel.&#10;  &#10;  \item Sending some extra bits can \textcolor{red}{improve Extra’s performance at low SNR}.&#10;&#10;\end{itemize}&#10;\end{document}&#10;&#10;&#10;&#10;&#10;&#10;&#10;&#10;&#10;"/>
  <p:tag name="IGUANATEXSIZE" val="18"/>
  <p:tag name="IGUANATEXCURSOR" val="367"/>
  <p:tag name="TRANSPARENCY" val="True"/>
  <p:tag name="LATEXENGINEID" val="0"/>
  <p:tag name="TEMPFOLDER" val="C:\temp\"/>
  <p:tag name="LATEXFORMHEIGHT" val="312"/>
  <p:tag name="LATEXFORMWIDTH" val="922"/>
  <p:tag name="LATEXFORMWRAP" val="True"/>
  <p:tag name="BITMAPVECTOR" val="0"/>
</p:tagLst>
</file>

<file path=ppt/tags/tag67.xml><?xml version="1.0" encoding="utf-8"?>
<p:tagLst xmlns:a="http://schemas.openxmlformats.org/drawingml/2006/main" xmlns:r="http://schemas.openxmlformats.org/officeDocument/2006/relationships" xmlns:p="http://schemas.openxmlformats.org/presentationml/2006/main">
  <p:tag name="OUTPUTDPI" val="1200"/>
  <p:tag name="ORIGINALHEIGHT" val="2079.49"/>
  <p:tag name="ORIGINALWIDTH" val="2444.695"/>
  <p:tag name="LATEXADDIN" val="\documentclass{article}&#10;\usepackage{amsmath}&#10;\usepackage[dvipsnames,svgnames]{xcolor}&#10;&#10;&#10;&#10;\pagestyle{empty}&#10;\begin{document}&#10;&#10;\begin{itemize}&#10;% 全域調整 list 間距：&#10;  \setlength{\parskip}{1pt}    % 段落間距&#10;  \setlength{\topsep}{0pt}     % list 與上下文之間距&#10;  \setlength{\partopsep}{0pt}  % list 前的額外換行距&#10;  \setlength{\parsep}{0pt}     % 同一 \item 內段落間距&#10;  \setlength{\itemsep}{3pt}    % 各 \item 之間間距（可調 0pt、1pt…）&#10;  \item[\textcolor{DarkGreen}{\large\textbullet}] \textbf{Introduction}&#10;  \item[\textcolor{DarkGreen}{\large\textbullet}] \textbf{Free-Ride Concept}&#10;    &#10; \item[\textcolor{DarkGreen}{\large\textbullet}] \textbf{Tanner Graph Combination}&#10;&#10;  \item[\textcolor{DarkGreen}{\large\textbullet}] \textbf{Puncture Concept}&#10;    \begin{itemize}&#10;  \setlength{\parskip}{1pt}    % 段落間距&#10;  \setlength{\topsep}{0pt}     % list 與上下文之間距&#10;  \setlength{\partopsep}{0pt}  % list 前的額外換行距&#10;  \setlength{\parsep}{0pt}     % 同一 \item 內段落間距&#10;  \setlength{\itemsep}{1pt}    % 各 \item 之間間距（可調 0pt、1pt…）&#10;      \item[\textcolor{DarkGreen}{$\circ$}] One–Step Recoverable Node Scheme&#10;      \item[\textcolor{DarkGreen}{$\circ$}] Rate–Compatible Puncturing Scheme&#10;    \end{itemize}&#10;  \item[\textcolor{DarkGreen}{\large\textbullet}] \textbf{Origin Structure}&#10;&#10;  \item[\textcolor{DarkGreen}{\large\textbullet}] \textbf{Partial-Extra Structure}&#10;  \item[\textcolor{DarkGreen}{\large\textbullet}] \textbf{Enhanced Structure}&#10;  \item[\textcolor{DarkGreen}{\large\textbullet}] \textbf{Partial-Extra \&amp; Enhanced Structure}&#10;  \item[\textcolor{DarkGreen}{\large\textbullet}] \textbf{Reference}&#10;&#10;\end{itemize}&#10;&#10;\end{document}&#10;"/>
  <p:tag name="IGUANATEXSIZE" val="18"/>
  <p:tag name="IGUANATEXCURSOR" val="547"/>
  <p:tag name="TRANSPARENCY" val="True"/>
  <p:tag name="LATEXENGINEID" val="0"/>
  <p:tag name="TEMPFOLDER" val="C:\temp\"/>
  <p:tag name="LATEXFORMHEIGHT" val="426"/>
  <p:tag name="LATEXFORMWIDTH" val="723"/>
  <p:tag name="LATEXFORMWRAP" val="True"/>
  <p:tag name="BITMAPVECTOR" val="0"/>
</p:tagLst>
</file>

<file path=ppt/tags/tag68.xml><?xml version="1.0" encoding="utf-8"?>
<p:tagLst xmlns:a="http://schemas.openxmlformats.org/drawingml/2006/main" xmlns:r="http://schemas.openxmlformats.org/officeDocument/2006/relationships" xmlns:p="http://schemas.openxmlformats.org/presentationml/2006/main">
  <p:tag name="OUTPUTDPI" val="1200"/>
  <p:tag name="ORIGINALHEIGHT" val="113.2358"/>
  <p:tag name="ORIGINALWIDTH" val="1241.845"/>
  <p:tag name="LATEXADDIN" val="\documentclass{article}&#10;\usepackage{amsmath, xcolor}&#10;\pagestyle{empty}&#10;\begin{document}&#10;&#10;Payload Tanner Graph &#10;&#10;\end{document}"/>
  <p:tag name="IGUANATEXSIZE" val="14"/>
  <p:tag name="IGUANATEXCURSOR" val="109"/>
  <p:tag name="TRANSPARENCY" val="True"/>
  <p:tag name="LATEXENGINEID" val="0"/>
  <p:tag name="TEMPFOLDER" val="C:\temp\"/>
  <p:tag name="LATEXFORMHEIGHT" val="312"/>
  <p:tag name="LATEXFORMWIDTH" val="384"/>
  <p:tag name="LATEXFORMWRAP" val="True"/>
  <p:tag name="BITMAPVECTOR" val="0"/>
</p:tagLst>
</file>

<file path=ppt/tags/tag69.xml><?xml version="1.0" encoding="utf-8"?>
<p:tagLst xmlns:a="http://schemas.openxmlformats.org/drawingml/2006/main" xmlns:r="http://schemas.openxmlformats.org/officeDocument/2006/relationships" xmlns:p="http://schemas.openxmlformats.org/presentationml/2006/main">
  <p:tag name="OUTPUTDPI" val="1200"/>
  <p:tag name="ORIGINALHEIGHT" val="111.7361"/>
  <p:tag name="ORIGINALWIDTH" val="1353.581"/>
  <p:tag name="LATEXADDIN" val="\documentclass{article}&#10;\usepackage{amsmath, xcolor}&#10;\pagestyle{empty}&#10;\begin{document}&#10;&#10;Combine Tanner Graph : &#10;&#10;\end{document}"/>
  <p:tag name="IGUANATEXSIZE" val="18"/>
  <p:tag name="IGUANATEXCURSOR" val="112"/>
  <p:tag name="TRANSPARENCY" val="True"/>
  <p:tag name="LATEXENGINEID" val="0"/>
  <p:tag name="TEMPFOLDER" val="C:\temp\"/>
  <p:tag name="LATEXFORMHEIGHT" val="312"/>
  <p:tag name="LATEXFORMWIDTH" val="384"/>
  <p:tag name="LATEXFORMWRAP" val="True"/>
  <p:tag name="BITMAPVECTOR" val="0"/>
</p:tagLst>
</file>

<file path=ppt/tags/tag7.xml><?xml version="1.0" encoding="utf-8"?>
<p:tagLst xmlns:a="http://schemas.openxmlformats.org/drawingml/2006/main" xmlns:r="http://schemas.openxmlformats.org/officeDocument/2006/relationships" xmlns:p="http://schemas.openxmlformats.org/presentationml/2006/main">
  <p:tag name="OUTPUTDPI" val="1200"/>
  <p:tag name="ORIGINALHEIGHT" val="113.2358"/>
  <p:tag name="ORIGINALWIDTH" val="948.6314"/>
  <p:tag name="LATEXADDIN" val="\documentclass{article}&#10;\usepackage{amsmath, xcolor}&#10;\pagestyle{empty}&#10;\begin{document}&#10;&#10;Encoding Scheme&#10;&#10;&#10;\end{document}"/>
  <p:tag name="IGUANATEXSIZE" val="18"/>
  <p:tag name="IGUANATEXCURSOR" val="89"/>
  <p:tag name="TRANSPARENCY" val="True"/>
  <p:tag name="LATEXENGINEID" val="0"/>
  <p:tag name="TEMPFOLDER" val="C:\temp\"/>
  <p:tag name="LATEXFORMHEIGHT" val="312"/>
  <p:tag name="LATEXFORMWIDTH" val="384"/>
  <p:tag name="LATEXFORMWRAP" val="True"/>
  <p:tag name="BITMAPVECTOR" val="0"/>
</p:tagLst>
</file>

<file path=ppt/tags/tag70.xml><?xml version="1.0" encoding="utf-8"?>
<p:tagLst xmlns:a="http://schemas.openxmlformats.org/drawingml/2006/main" xmlns:r="http://schemas.openxmlformats.org/officeDocument/2006/relationships" xmlns:p="http://schemas.openxmlformats.org/presentationml/2006/main">
  <p:tag name="OUTPUTDPI" val="1200"/>
  <p:tag name="ORIGINALHEIGHT" val="111.7361"/>
  <p:tag name="ORIGINALWIDTH" val="1117.36"/>
  <p:tag name="LATEXADDIN" val="\documentclass{article}&#10;\usepackage{amsmath, xcolor}&#10;\pagestyle{empty}&#10;\begin{document}&#10;&#10;Extra Tanner Graph &#10;&#10;\end{document}"/>
  <p:tag name="IGUANATEXSIZE" val="14"/>
  <p:tag name="IGUANATEXCURSOR" val="94"/>
  <p:tag name="TRANSPARENCY" val="True"/>
  <p:tag name="LATEXENGINEID" val="0"/>
  <p:tag name="TEMPFOLDER" val="C:\temp\"/>
  <p:tag name="LATEXFORMHEIGHT" val="312"/>
  <p:tag name="LATEXFORMWIDTH" val="384"/>
  <p:tag name="LATEXFORMWRAP" val="True"/>
  <p:tag name="BITMAPVECTOR" val="0"/>
</p:tagLst>
</file>

<file path=ppt/tags/tag71.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3283.839"/>
  <p:tag name="LATEXADDIN" val="\documentclass{article}&#10;\usepackage{amsmath, xcolor}&#10;\pagestyle{empty}&#10;\begin{document}&#10;\begin{itemize}&#10;\item filled circles(black): unpunctured variable nodes&#10;\item unfilled circles(white \&amp; orange): punctured variable nodes&#10;\end{itemize}&#10;&#10;\end{document}"/>
  <p:tag name="IGUANATEXSIZE" val="18"/>
  <p:tag name="IGUANATEXCURSOR" val="198"/>
  <p:tag name="TRANSPARENCY" val="True"/>
  <p:tag name="LATEXENGINEID" val="0"/>
  <p:tag name="TEMPFOLDER" val="C:\temp\"/>
  <p:tag name="LATEXFORMHEIGHT" val="312"/>
  <p:tag name="LATEXFORMWIDTH" val="384"/>
  <p:tag name="LATEXFORMWRAP" val="True"/>
  <p:tag name="BITMAPVECTOR" val="0"/>
</p:tagLst>
</file>

<file path=ppt/tags/tag72.xml><?xml version="1.0" encoding="utf-8"?>
<p:tagLst xmlns:a="http://schemas.openxmlformats.org/drawingml/2006/main" xmlns:r="http://schemas.openxmlformats.org/officeDocument/2006/relationships" xmlns:p="http://schemas.openxmlformats.org/presentationml/2006/main">
  <p:tag name="OUTPUTDPI" val="1200"/>
  <p:tag name="ORIGINALHEIGHT" val="113.2358"/>
  <p:tag name="ORIGINALWIDTH" val="890.1387"/>
  <p:tag name="LATEXADDIN" val="\documentclass{article}&#10;\usepackage{amsmath, xcolor}&#10;\pagestyle{empty}&#10;\begin{document}&#10;&#10;Origin Structure&#10;\end{document}"/>
  <p:tag name="IGUANATEXSIZE" val="14"/>
  <p:tag name="IGUANATEXCURSOR" val="105"/>
  <p:tag name="TRANSPARENCY" val="True"/>
  <p:tag name="LATEXENGINEID" val="0"/>
  <p:tag name="TEMPFOLDER" val="C:\temp\"/>
  <p:tag name="LATEXFORMHEIGHT" val="312"/>
  <p:tag name="LATEXFORMWIDTH" val="384"/>
  <p:tag name="LATEXFORMWRAP" val="True"/>
  <p:tag name="BITMAPVECTOR" val="0"/>
</p:tagLst>
</file>

<file path=ppt/tags/tag73.xml><?xml version="1.0" encoding="utf-8"?>
<p:tagLst xmlns:a="http://schemas.openxmlformats.org/drawingml/2006/main" xmlns:r="http://schemas.openxmlformats.org/officeDocument/2006/relationships" xmlns:p="http://schemas.openxmlformats.org/presentationml/2006/main">
  <p:tag name="OUTPUTDPI" val="1200"/>
  <p:tag name="ORIGINALHEIGHT" val="1120.36"/>
  <p:tag name="ORIGINALWIDTH" val="2572.928"/>
  <p:tag name="LATEXADDIN" val="\documentclass{article}&#10;\usepackage{amsmath, xcolor,bm}&#10;\pagestyle{empty}&#10;\begin{document}&#10;&#10;&#10;\[&#10;\bm{H}_{Combine}:\quad&#10;\begin{bmatrix}&#10;\bm{H}_{\text{payload}} &amp; \bm{0}                  &amp; \bm{0}   &amp; \bm{0}   &amp; \bm{0} \\[6pt]&#10;\bm{0}                  &amp; \bm{H}_{\text{extra}}   &amp; \bm{0}   &amp; \bm{0}   &amp; \bm{0} \\[6pt]&#10;\bm{M}_{\text{Puncpos}} &amp; \bm{I}                  &amp; \bm{I}   &amp; \bm{0}   &amp; \bm{0} \\[6pt]&#10;\bm{M}_{\text{Enhanced1}} &amp; \bm{I}                  &amp; \bm{0}   &amp; \bm{I}   &amp; \bm{0} \\[6pt]&#10;\bm{M}_{\text{Enhanced2}} &amp; \bm{0}                  &amp; \bm{0}   &amp; \bm{I}   &amp; \bm{I} \\[6pt]&#10;&#10;\end{bmatrix}&#10;\]&#10;&#10;&#10;\end{document}"/>
  <p:tag name="IGUANATEXSIZE" val="18"/>
  <p:tag name="IGUANATEXCURSOR" val="574"/>
  <p:tag name="TRANSPARENCY" val="True"/>
  <p:tag name="LATEXENGINEID" val="0"/>
  <p:tag name="TEMPFOLDER" val="C:\temp\"/>
  <p:tag name="LATEXFORMHEIGHT" val="312"/>
  <p:tag name="LATEXFORMWIDTH" val="665.5"/>
  <p:tag name="LATEXFORMWRAP" val="True"/>
  <p:tag name="BITMAPVECTOR" val="0"/>
</p:tagLst>
</file>

<file path=ppt/tags/tag74.xml><?xml version="1.0" encoding="utf-8"?>
<p:tagLst xmlns:a="http://schemas.openxmlformats.org/drawingml/2006/main" xmlns:r="http://schemas.openxmlformats.org/officeDocument/2006/relationships" xmlns:p="http://schemas.openxmlformats.org/presentationml/2006/main">
  <p:tag name="OUTPUTDPI" val="1200"/>
  <p:tag name="ORIGINALHEIGHT" val="111.7361"/>
  <p:tag name="ORIGINALWIDTH" val="1353.581"/>
  <p:tag name="LATEXADDIN" val="\documentclass{article}&#10;\usepackage{amsmath, xcolor}&#10;\pagestyle{empty}&#10;\begin{document}&#10;&#10;Combine Tanner Graph : &#10;&#10;\end{document}"/>
  <p:tag name="IGUANATEXSIZE" val="18"/>
  <p:tag name="IGUANATEXCURSOR" val="112"/>
  <p:tag name="TRANSPARENCY" val="True"/>
  <p:tag name="LATEXENGINEID" val="0"/>
  <p:tag name="TEMPFOLDER" val="C:\temp\"/>
  <p:tag name="LATEXFORMHEIGHT" val="312"/>
  <p:tag name="LATEXFORMWIDTH" val="384"/>
  <p:tag name="LATEXFORMWRAP" val="True"/>
  <p:tag name="BITMAPVECTOR" val="0"/>
</p:tagLst>
</file>

<file path=ppt/tags/tag75.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3283.839"/>
  <p:tag name="LATEXADDIN" val="\documentclass{article}&#10;\usepackage{amsmath, xcolor}&#10;\pagestyle{empty}&#10;\begin{document}&#10;\begin{itemize}&#10;\item filled circles(black): unpunctured variable nodes&#10;\item unfilled circles(white \&amp; orange): punctured variable nodes&#10;\end{itemize}&#10;&#10;\end{document}"/>
  <p:tag name="IGUANATEXSIZE" val="18"/>
  <p:tag name="IGUANATEXCURSOR" val="198"/>
  <p:tag name="TRANSPARENCY" val="True"/>
  <p:tag name="LATEXENGINEID" val="0"/>
  <p:tag name="TEMPFOLDER" val="C:\temp\"/>
  <p:tag name="LATEXFORMHEIGHT" val="312"/>
  <p:tag name="LATEXFORMWIDTH" val="384"/>
  <p:tag name="LATEXFORMWRAP" val="True"/>
  <p:tag name="BITMAPVECTOR" val="0"/>
</p:tagLst>
</file>

<file path=ppt/tags/tag76.xml><?xml version="1.0" encoding="utf-8"?>
<p:tagLst xmlns:a="http://schemas.openxmlformats.org/drawingml/2006/main" xmlns:r="http://schemas.openxmlformats.org/officeDocument/2006/relationships" xmlns:p="http://schemas.openxmlformats.org/presentationml/2006/main">
  <p:tag name="OUTPUTDPI" val="1200"/>
  <p:tag name="ORIGINALHEIGHT" val="122.2347"/>
  <p:tag name="ORIGINALWIDTH" val="1646.044"/>
  <p:tag name="LATEXADDIN" val="\documentclass{article}&#10;\usepackage{amsmath, xcolor,bm}&#10;\pagestyle{empty}&#10;\begin{document}&#10;&#10;$M_{puncpos} $ each row degree is 1.&#10;&#10;\end{document}"/>
  <p:tag name="IGUANATEXSIZE" val="18"/>
  <p:tag name="IGUANATEXCURSOR" val="127"/>
  <p:tag name="TRANSPARENCY" val="True"/>
  <p:tag name="LATEXENGINEID" val="0"/>
  <p:tag name="TEMPFOLDER" val="C:\temp\"/>
  <p:tag name="LATEXFORMHEIGHT" val="312"/>
  <p:tag name="LATEXFORMWIDTH" val="384"/>
  <p:tag name="LATEXFORMWRAP" val="True"/>
  <p:tag name="BITMAPVECTOR" val="0"/>
</p:tagLst>
</file>

<file path=ppt/tags/tag77.xml><?xml version="1.0" encoding="utf-8"?>
<p:tagLst xmlns:a="http://schemas.openxmlformats.org/drawingml/2006/main" xmlns:r="http://schemas.openxmlformats.org/officeDocument/2006/relationships" xmlns:p="http://schemas.openxmlformats.org/presentationml/2006/main">
  <p:tag name="OUTPUTDPI" val="1200"/>
  <p:tag name="ORIGINALHEIGHT" val="111.7361"/>
  <p:tag name="ORIGINALWIDTH" val="1788.526"/>
  <p:tag name="LATEXADDIN" val="\documentclass{article}&#10;\usepackage{amsmath, xcolor,bm}&#10;\pagestyle{empty}&#10;\begin{document}&#10;&#10;$M_{Enhanced1} $ each row degree is 1.&#10;&#10;\end{document}"/>
  <p:tag name="IGUANATEXSIZE" val="18"/>
  <p:tag name="IGUANATEXCURSOR" val="105"/>
  <p:tag name="TRANSPARENCY" val="True"/>
  <p:tag name="LATEXENGINEID" val="0"/>
  <p:tag name="TEMPFOLDER" val="C:\temp\"/>
  <p:tag name="LATEXFORMHEIGHT" val="312"/>
  <p:tag name="LATEXFORMWIDTH" val="384"/>
  <p:tag name="LATEXFORMWRAP" val="True"/>
  <p:tag name="BITMAPVECTOR" val="0"/>
</p:tagLst>
</file>

<file path=ppt/tags/tag78.xml><?xml version="1.0" encoding="utf-8"?>
<p:tagLst xmlns:a="http://schemas.openxmlformats.org/drawingml/2006/main" xmlns:r="http://schemas.openxmlformats.org/officeDocument/2006/relationships" xmlns:p="http://schemas.openxmlformats.org/presentationml/2006/main">
  <p:tag name="OUTPUTDPI" val="1200"/>
  <p:tag name="ORIGINALHEIGHT" val="111.7361"/>
  <p:tag name="ORIGINALWIDTH" val="1788.526"/>
  <p:tag name="LATEXADDIN" val="\documentclass{article}&#10;\usepackage{amsmath, xcolor,bm}&#10;\pagestyle{empty}&#10;\begin{document}&#10;&#10;$M_{Enhanced2} $ each row degree is 1.&#10;&#10;\end{document}"/>
  <p:tag name="IGUANATEXSIZE" val="18"/>
  <p:tag name="IGUANATEXCURSOR" val="105"/>
  <p:tag name="TRANSPARENCY" val="True"/>
  <p:tag name="LATEXENGINEID" val="0"/>
  <p:tag name="TEMPFOLDER" val="C:\temp\"/>
  <p:tag name="LATEXFORMHEIGHT" val="312"/>
  <p:tag name="LATEXFORMWIDTH" val="384"/>
  <p:tag name="LATEXFORMWRAP" val="True"/>
  <p:tag name="BITMAPVECTOR" val="0"/>
</p:tagLst>
</file>

<file path=ppt/tags/tag79.xml><?xml version="1.0" encoding="utf-8"?>
<p:tagLst xmlns:a="http://schemas.openxmlformats.org/drawingml/2006/main" xmlns:r="http://schemas.openxmlformats.org/officeDocument/2006/relationships" xmlns:p="http://schemas.openxmlformats.org/presentationml/2006/main">
  <p:tag name="OUTPUTDPI" val="1200"/>
  <p:tag name="ORIGINALHEIGHT" val="339.7076"/>
  <p:tag name="ORIGINALWIDTH" val="1128.609"/>
  <p:tag name="LATEXADDIN" val="\documentclass{article}&#10;\usepackage{amsmath, xcolor}&#10;\pagestyle{empty}&#10;\begin{document}&#10;\begin{itemize}&#10;\item Payload : PEG-P1&#10;\item Extra   : LDPC-E1&#10;\end{itemize}&#10;&#10;\end{document}"/>
  <p:tag name="IGUANATEXSIZE" val="18"/>
  <p:tag name="IGUANATEXCURSOR" val="123"/>
  <p:tag name="TRANSPARENCY" val="True"/>
  <p:tag name="LATEXENGINEID" val="0"/>
  <p:tag name="TEMPFOLDER" val="C:\temp\"/>
  <p:tag name="LATEXFORMHEIGHT" val="312"/>
  <p:tag name="LATEXFORMWIDTH" val="640"/>
  <p:tag name="LATEXFORMWRAP" val="True"/>
  <p:tag name="BITMAPVECTOR" val="0"/>
</p:tagLst>
</file>

<file path=ppt/tags/tag8.xml><?xml version="1.0" encoding="utf-8"?>
<p:tagLst xmlns:a="http://schemas.openxmlformats.org/drawingml/2006/main" xmlns:r="http://schemas.openxmlformats.org/officeDocument/2006/relationships" xmlns:p="http://schemas.openxmlformats.org/presentationml/2006/main">
  <p:tag name="OUTPUTDPI" val="1200"/>
  <p:tag name="ORIGINALHEIGHT" val="1853.768"/>
  <p:tag name="ORIGINALWIDTH" val="4109.486"/>
  <p:tag name="LATEXADDIN" val="\documentclass{article}&#10;\usepackage{amsmath}&#10;\usepackage[dvipsnames,svgnames]{xcolor}&#10;&#10;&#10;&#10;&#10;\pagestyle{empty}&#10;\begin{document}&#10;\begin{itemize}&#10;  \item[\textcolor{DarkGreen}{\large\textbullet}] \textbf{Pros}&#10;    \begin{itemize}&#10;      \item[\textcolor{DarkGreen}{$\triangleright$}] With Free-Ride Decoding, the Extra performance even surpasses simply transmitting the extra bits.&#10;      \item[\textcolor{DarkGreen}{$\triangleright$}] Payload performance is almost unchanged.&#10;    \end{itemize}&#10;  \item[\textcolor{DarkGreen}{\large\textbullet}] \textbf{Cons}&#10;    \begin{itemize}&#10;      \item[\textcolor{DarkGreen}{$\triangleright$}] The Extra decoding employs a maximum likelihood–based decoding approach, so it isn’t practical to include too many extra bits in the process.&#10;      \item[\textcolor{DarkGreen}{$\triangleright$}] The decoding process follows a strictly serial approach: it must fully complete the extra-bit decoding before it can begin payload decoding.&#10;&#10;    \end{itemize}&#10;&#10;\end{itemize}&#10;&#10;\end{document}&#10;"/>
  <p:tag name="IGUANATEXSIZE" val="18"/>
  <p:tag name="IGUANATEXCURSOR" val="816"/>
  <p:tag name="TRANSPARENCY" val="True"/>
  <p:tag name="LATEXENGINEID" val="0"/>
  <p:tag name="TEMPFOLDER" val="C:\temp\"/>
  <p:tag name="LATEXFORMHEIGHT" val="382"/>
  <p:tag name="LATEXFORMWIDTH" val="723"/>
  <p:tag name="LATEXFORMWRAP" val="True"/>
  <p:tag name="BITMAPVECTOR" val="0"/>
</p:tagLst>
</file>

<file path=ppt/tags/tag80.xml><?xml version="1.0" encoding="utf-8"?>
<p:tagLst xmlns:a="http://schemas.openxmlformats.org/drawingml/2006/main" xmlns:r="http://schemas.openxmlformats.org/officeDocument/2006/relationships" xmlns:p="http://schemas.openxmlformats.org/presentationml/2006/main">
  <p:tag name="OUTPUTDPI" val="1200"/>
  <p:tag name="ORIGINALHEIGHT" val="339.7076"/>
  <p:tag name="ORIGINALWIDTH" val="1128.609"/>
  <p:tag name="LATEXADDIN" val="\documentclass{article}&#10;\usepackage{amsmath, xcolor}&#10;\pagestyle{empty}&#10;\begin{document}&#10;\begin{itemize}&#10;\item Payload : PEG-P1&#10;\item Extra   : BCH-E2&#10;\end{itemize}&#10;&#10;\end{document}"/>
  <p:tag name="IGUANATEXSIZE" val="18"/>
  <p:tag name="IGUANATEXCURSOR" val="149"/>
  <p:tag name="TRANSPARENCY" val="True"/>
  <p:tag name="LATEXENGINEID" val="0"/>
  <p:tag name="TEMPFOLDER" val="C:\temp\"/>
  <p:tag name="LATEXFORMHEIGHT" val="312"/>
  <p:tag name="LATEXFORMWIDTH" val="640"/>
  <p:tag name="LATEXFORMWRAP" val="True"/>
  <p:tag name="BITMAPVECTOR" val="0"/>
</p:tagLst>
</file>

<file path=ppt/tags/tag81.xml><?xml version="1.0" encoding="utf-8"?>
<p:tagLst xmlns:a="http://schemas.openxmlformats.org/drawingml/2006/main" xmlns:r="http://schemas.openxmlformats.org/officeDocument/2006/relationships" xmlns:p="http://schemas.openxmlformats.org/presentationml/2006/main">
  <p:tag name="OUTPUTDPI" val="1200"/>
  <p:tag name="ORIGINALHEIGHT" val="2073.491"/>
  <p:tag name="ORIGINALWIDTH" val="4289.464"/>
  <p:tag name="LATEXADDIN" val="\documentclass{article}&#10;\usepackage{amsmath, xcolor,bm,amssymb}&#10;\pagestyle{empty}&#10;\begin{document}&#10;&#10;Assume&#10;&#10;\[&#10;  d_{\min}(\mathbf{H}_{\mathrm{payload}})=M,\quad&#10;  d_{\min}(\mathbf{H}_{\mathrm{extra}})=N.&#10;\]&#10;&#10;To determine \(d_{\min}(\mathbf{H}_{\mathrm{Enhanced}})\) (the smallest number of columns summing to zero), two cases must be considered:&#10;&#10;\subsubsection*{Case 1: Zero‐sum from the payload block}&#10;Columns from the payload portion and the three enhancement rows form the submatrix&#10;\[&#10;  \begin{pmatrix}&#10;    \mathbf{H}_{\mathrm{payload}}     &amp; \mathbf{0} &amp; \mathbf{0} &amp; \mathbf{0}\\&#10;    \mathbf{M}_{\mathrm{puncpos}}     &amp; \mathbf{I} &amp; \mathbf{0} &amp; \mathbf{0}\\&#10;    \mathbf{M}_{\mathrm{Enhanced1}}   &amp; \mathbf{0} &amp; \mathbf{I} &amp; \mathbf{0}\\&#10;    \mathbf{M}_{\mathrm{Enhanced2}}   &amp; \mathbf{0} &amp; \mathbf{I} &amp; \mathbf{I}&#10;  \end{pmatrix}.&#10;\]&#10;&#10;&#10;\end{document}"/>
  <p:tag name="IGUANATEXSIZE" val="18"/>
  <p:tag name="IGUANATEXCURSOR" val="842"/>
  <p:tag name="TRANSPARENCY" val="True"/>
  <p:tag name="LATEXENGINEID" val="0"/>
  <p:tag name="TEMPFOLDER" val="C:\temp\"/>
  <p:tag name="LATEXFORMHEIGHT" val="312"/>
  <p:tag name="LATEXFORMWIDTH" val="384"/>
  <p:tag name="LATEXFORMWRAP" val="True"/>
  <p:tag name="BITMAPVECTOR" val="0"/>
</p:tagLst>
</file>

<file path=ppt/tags/tag82.xml><?xml version="1.0" encoding="utf-8"?>
<p:tagLst xmlns:a="http://schemas.openxmlformats.org/drawingml/2006/main" xmlns:r="http://schemas.openxmlformats.org/officeDocument/2006/relationships" xmlns:p="http://schemas.openxmlformats.org/presentationml/2006/main">
  <p:tag name="OUTPUTDPI" val="1200"/>
  <p:tag name="ORIGINALHEIGHT" val="2535.433"/>
  <p:tag name="ORIGINALWIDTH" val="4280.465"/>
  <p:tag name="LATEXADDIN" val="\documentclass{article}&#10;\usepackage{amsmath, xcolor,bm,amssymb}&#10;\pagestyle{empty}&#10;\begin{document}&#10;&#10;Let&#10;\[&#10;  \mathcal{C}_{\mathrm{payload}}&#10;  = \{\,\vec c\in\{0,1\}^{c_1}\mid \vec c\,\mathbf{H}_{\mathrm{payload}}^T=0,\;\mathrm{wt}(\vec c)=M\},&#10;\]&#10;and&#10;\[&#10;  S = \{\,j\mid \exists\,\vec c\in\mathcal{C}_{\mathrm{payload}}:\;c_j=1\}.&#10;\]&#10;Define&#10;\[&#10;  \mathcal{P}_p=\{\,j\mid (\mathbf{M}_{\mathrm{puncpos}})_{*,j}=1\},\quad k_p=|S\cap\mathcal{P}_p|,&#10;\]&#10;\[&#10;  \mathcal{R}_{e1}=\{\,i\mid \exists\,j\in S:(\mathbf{M}_{\mathrm{Enhanced1}})_{i,j}=1\},\quad k_{e1}=|\mathcal{R}_{e1}|,&#10;\]&#10;\[&#10;  \mathcal{R}_{e2}=\{\,i\mid \exists\,j\in S:(\mathbf{M}_{\mathrm{Enhanced2}})_{i,j}=1,\;i\notin\mathcal{R}_{e1}\},\quad k_{e2}=|\mathcal{R}_{e2}|.&#10;\]&#10;A weight-\(M\) payload pattern thus requires&#10;\[&#10;  M + k_p + 2\,k_{e1} + k_{e2}&#10;\]&#10;columns to cancel all flips in the puncture and enhancement identity blocks.  Hence&#10;\[&#10;  d_{\min}^{(1)} = M + k_p + 2\,k_{e1} + k_{e2}.&#10;\]&#10;&#10;\end{document}"/>
  <p:tag name="IGUANATEXSIZE" val="18"/>
  <p:tag name="IGUANATEXCURSOR" val="948"/>
  <p:tag name="TRANSPARENCY" val="True"/>
  <p:tag name="LATEXENGINEID" val="0"/>
  <p:tag name="TEMPFOLDER" val="C:\temp\"/>
  <p:tag name="LATEXFORMHEIGHT" val="312"/>
  <p:tag name="LATEXFORMWIDTH" val="384"/>
  <p:tag name="LATEXFORMWRAP" val="True"/>
  <p:tag name="BITMAPVECTOR" val="0"/>
</p:tagLst>
</file>

<file path=ppt/tags/tag83.xml><?xml version="1.0" encoding="utf-8"?>
<p:tagLst xmlns:a="http://schemas.openxmlformats.org/drawingml/2006/main" xmlns:r="http://schemas.openxmlformats.org/officeDocument/2006/relationships" xmlns:p="http://schemas.openxmlformats.org/presentationml/2006/main">
  <p:tag name="OUTPUTDPI" val="1200"/>
  <p:tag name="ORIGINALHEIGHT" val="2329.959"/>
  <p:tag name="ORIGINALWIDTH" val="4289.464"/>
  <p:tag name="LATEXADDIN" val="\documentclass{article}&#10;\usepackage{amsmath, xcolor,bm,amssymb}&#10;\pagestyle{empty}&#10;\begin{document}&#10;&#10;\subsubsection*{Case 2: Zero-sum from the extra block}&#10;Columns from the extra portion and all four identity blocks form the submatrix&#10;\[&#10;  \begin{pmatrix}&#10;    \mathbf{H}_{\mathrm{extra}} &amp; \mathbf{0} &amp; \mathbf{0} &amp; \mathbf{0} \\&#10;    \mathbf{I}                 &amp; \mathbf{I} &amp; \mathbf{0} &amp; \mathbf{0} \\&#10;    \mathbf{I}                 &amp; \mathbf{0} &amp; \mathbf{I} &amp; \mathbf{0} \\&#10;    \mathbf{0}                 &amp; \mathbf{0} &amp; \mathbf{I} &amp; \mathbf{I} \\&#10;  \end{pmatrix}.&#10;\]&#10;Each weight-\(N\) extra codeword flips four identity‐block rows in cascade, requiring a total of \(4N\) columns to restore zero‐sum.  Thus &#10;\[&#10;  d_{\min}^{(2)} = 4N.&#10;\]&#10;&#10;\noindent Taking the smaller of the two cases gives&#10;\[&#10;  d_{\min}(\mathbf{H}_{\mathrm{Enhanced}})&#10;  \;\ge\;&#10;  \min\bigl(M + k_p + 2k_{e1} + k_{e2},\;4N\bigr).&#10;\]&#10;&#10;\end{document}"/>
  <p:tag name="IGUANATEXSIZE" val="18"/>
  <p:tag name="IGUANATEXCURSOR" val="747"/>
  <p:tag name="TRANSPARENCY" val="True"/>
  <p:tag name="LATEXENGINEID" val="0"/>
  <p:tag name="TEMPFOLDER" val="C:\temp\"/>
  <p:tag name="LATEXFORMHEIGHT" val="312"/>
  <p:tag name="LATEXFORMWIDTH" val="384"/>
  <p:tag name="LATEXFORMWRAP" val="True"/>
  <p:tag name="BITMAPVECTOR" val="0"/>
</p:tagLst>
</file>

<file path=ppt/tags/tag84.xml><?xml version="1.0" encoding="utf-8"?>
<p:tagLst xmlns:a="http://schemas.openxmlformats.org/drawingml/2006/main" xmlns:r="http://schemas.openxmlformats.org/officeDocument/2006/relationships" xmlns:p="http://schemas.openxmlformats.org/presentationml/2006/main">
  <p:tag name="OUTPUTDPI" val="1200"/>
  <p:tag name="ORIGINALHEIGHT" val="809.8987"/>
  <p:tag name="ORIGINALWIDTH" val="4101.237"/>
  <p:tag name="LATEXADDIN" val="\documentclass{article}&#10;\usepackage{amsmath}&#10;&#10;\usepackage[dvipsnames]{xcolor}&#10;\pagestyle{empty}&#10;\begin{document}&#10;\begin{itemize}&#10;  \item We observed a significant improvement in the performance of the extra bits, while the performance of the payload remained unchanged.&#10;&#10;   \item The Enhanced Structure can be seen as a large parity-check matrix, where both the payload and the extra bits are part of it. This is why the extra bits can perform even better than maximum likelihood decoding.&#10;   &#10;&#10;\end{itemize}&#10;\end{document}&#10;&#10;&#10;&#10;&#10;&#10;&#10;&#10;&#10;"/>
  <p:tag name="IGUANATEXSIZE" val="18"/>
  <p:tag name="IGUANATEXCURSOR" val="493"/>
  <p:tag name="TRANSPARENCY" val="True"/>
  <p:tag name="LATEXENGINEID" val="0"/>
  <p:tag name="TEMPFOLDER" val="C:\temp\"/>
  <p:tag name="LATEXFORMHEIGHT" val="312"/>
  <p:tag name="LATEXFORMWIDTH" val="922"/>
  <p:tag name="LATEXFORMWRAP" val="True"/>
  <p:tag name="BITMAPVECTOR" val="0"/>
</p:tagLst>
</file>

<file path=ppt/tags/tag85.xml><?xml version="1.0" encoding="utf-8"?>
<p:tagLst xmlns:a="http://schemas.openxmlformats.org/drawingml/2006/main" xmlns:r="http://schemas.openxmlformats.org/officeDocument/2006/relationships" xmlns:p="http://schemas.openxmlformats.org/presentationml/2006/main">
  <p:tag name="OUTPUTDPI" val="1200"/>
  <p:tag name="ORIGINALHEIGHT" val="2079.49"/>
  <p:tag name="ORIGINALWIDTH" val="2444.695"/>
  <p:tag name="LATEXADDIN" val="\documentclass{article}&#10;\usepackage{amsmath}&#10;\usepackage[dvipsnames,svgnames]{xcolor}&#10;&#10;&#10;&#10;\pagestyle{empty}&#10;\begin{document}&#10;&#10;\begin{itemize}&#10;% 全域調整 list 間距：&#10;  \setlength{\parskip}{1pt}    % 段落間距&#10;  \setlength{\topsep}{0pt}     % list 與上下文之間距&#10;  \setlength{\partopsep}{0pt}  % list 前的額外換行距&#10;  \setlength{\parsep}{0pt}     % 同一 \item 內段落間距&#10;  \setlength{\itemsep}{3pt}    % 各 \item 之間間距（可調 0pt、1pt…）&#10;  \item[\textcolor{DarkGreen}{\large\textbullet}] \textbf{Introduction}&#10;  \item[\textcolor{DarkGreen}{\large\textbullet}] \textbf{Free-Ride Concept}&#10;    &#10; \item[\textcolor{DarkGreen}{\large\textbullet}] \textbf{Tanner Graph Combination}&#10;&#10;  \item[\textcolor{DarkGreen}{\large\textbullet}] \textbf{Puncture Concept}&#10;    \begin{itemize}&#10;  \setlength{\parskip}{1pt}    % 段落間距&#10;  \setlength{\topsep}{0pt}     % list 與上下文之間距&#10;  \setlength{\partopsep}{0pt}  % list 前的額外換行距&#10;  \setlength{\parsep}{0pt}     % 同一 \item 內段落間距&#10;  \setlength{\itemsep}{1pt}    % 各 \item 之間間距（可調 0pt、1pt…）&#10;      \item[\textcolor{DarkGreen}{$\circ$}] One–Step Recoverable Node Scheme&#10;      \item[\textcolor{DarkGreen}{$\circ$}] Rate–Compatible Puncturing Scheme&#10;    \end{itemize}&#10;  \item[\textcolor{DarkGreen}{\large\textbullet}] \textbf{Origin Structure}&#10;&#10;  \item[\textcolor{DarkGreen}{\large\textbullet}] \textbf{Partial-Extra Structure}&#10;  \item[\textcolor{DarkGreen}{\large\textbullet}] \textbf{Enhanced Structure}&#10;  \item[\textcolor{DarkGreen}{\large\textbullet}] \textbf{Partial-Extra \&amp; Enhanced Structure}&#10;  \item[\textcolor{DarkGreen}{\large\textbullet}] \textbf{Reference}&#10;&#10;\end{itemize}&#10;&#10;\end{document}&#10;"/>
  <p:tag name="IGUANATEXSIZE" val="18"/>
  <p:tag name="IGUANATEXCURSOR" val="547"/>
  <p:tag name="TRANSPARENCY" val="True"/>
  <p:tag name="LATEXENGINEID" val="0"/>
  <p:tag name="TEMPFOLDER" val="C:\temp\"/>
  <p:tag name="LATEXFORMHEIGHT" val="426"/>
  <p:tag name="LATEXFORMWIDTH" val="723"/>
  <p:tag name="LATEXFORMWRAP" val="True"/>
  <p:tag name="BITMAPVECTOR" val="0"/>
</p:tagLst>
</file>

<file path=ppt/tags/tag86.xml><?xml version="1.0" encoding="utf-8"?>
<p:tagLst xmlns:a="http://schemas.openxmlformats.org/drawingml/2006/main" xmlns:r="http://schemas.openxmlformats.org/officeDocument/2006/relationships" xmlns:p="http://schemas.openxmlformats.org/presentationml/2006/main">
  <p:tag name="OUTPUTDPI" val="1200"/>
  <p:tag name="ORIGINALHEIGHT" val="111.7361"/>
  <p:tag name="ORIGINALWIDTH" val="1353.581"/>
  <p:tag name="LATEXADDIN" val="\documentclass{article}&#10;\usepackage{amsmath, xcolor}&#10;\pagestyle{empty}&#10;\begin{document}&#10;&#10;Combine Tanner Graph : &#10;&#10;\end{document}"/>
  <p:tag name="IGUANATEXSIZE" val="18"/>
  <p:tag name="IGUANATEXCURSOR" val="112"/>
  <p:tag name="TRANSPARENCY" val="True"/>
  <p:tag name="LATEXENGINEID" val="0"/>
  <p:tag name="TEMPFOLDER" val="C:\temp\"/>
  <p:tag name="LATEXFORMHEIGHT" val="312"/>
  <p:tag name="LATEXFORMWIDTH" val="384"/>
  <p:tag name="LATEXFORMWRAP" val="True"/>
  <p:tag name="BITMAPVECTOR" val="0"/>
</p:tagLst>
</file>

<file path=ppt/tags/tag87.xml><?xml version="1.0" encoding="utf-8"?>
<p:tagLst xmlns:a="http://schemas.openxmlformats.org/drawingml/2006/main" xmlns:r="http://schemas.openxmlformats.org/officeDocument/2006/relationships" xmlns:p="http://schemas.openxmlformats.org/presentationml/2006/main">
  <p:tag name="OUTPUTDPI" val="1200"/>
  <p:tag name="ORIGINALHEIGHT" val="113.2358"/>
  <p:tag name="ORIGINALWIDTH" val="1241.845"/>
  <p:tag name="LATEXADDIN" val="\documentclass{article}&#10;\usepackage{amsmath, xcolor}&#10;\pagestyle{empty}&#10;\begin{document}&#10;&#10;Payload Tanner Graph &#10;&#10;\end{document}"/>
  <p:tag name="IGUANATEXSIZE" val="14"/>
  <p:tag name="IGUANATEXCURSOR" val="109"/>
  <p:tag name="TRANSPARENCY" val="True"/>
  <p:tag name="LATEXENGINEID" val="0"/>
  <p:tag name="TEMPFOLDER" val="C:\temp\"/>
  <p:tag name="LATEXFORMHEIGHT" val="312"/>
  <p:tag name="LATEXFORMWIDTH" val="384"/>
  <p:tag name="LATEXFORMWRAP" val="True"/>
  <p:tag name="BITMAPVECTOR" val="0"/>
</p:tagLst>
</file>

<file path=ppt/tags/tag88.xml><?xml version="1.0" encoding="utf-8"?>
<p:tagLst xmlns:a="http://schemas.openxmlformats.org/drawingml/2006/main" xmlns:r="http://schemas.openxmlformats.org/officeDocument/2006/relationships" xmlns:p="http://schemas.openxmlformats.org/presentationml/2006/main">
  <p:tag name="OUTPUTDPI" val="1200"/>
  <p:tag name="ORIGINALHEIGHT" val="111.7361"/>
  <p:tag name="ORIGINALWIDTH" val="1117.36"/>
  <p:tag name="LATEXADDIN" val="\documentclass{article}&#10;\usepackage{amsmath, xcolor}&#10;\pagestyle{empty}&#10;\begin{document}&#10;&#10;Extra Tanner Graph &#10;&#10;\end{document}"/>
  <p:tag name="IGUANATEXSIZE" val="14"/>
  <p:tag name="IGUANATEXCURSOR" val="94"/>
  <p:tag name="TRANSPARENCY" val="True"/>
  <p:tag name="LATEXENGINEID" val="0"/>
  <p:tag name="TEMPFOLDER" val="C:\temp\"/>
  <p:tag name="LATEXFORMHEIGHT" val="312"/>
  <p:tag name="LATEXFORMWIDTH" val="384"/>
  <p:tag name="LATEXFORMWRAP" val="True"/>
  <p:tag name="BITMAPVECTOR" val="0"/>
</p:tagLst>
</file>

<file path=ppt/tags/tag89.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3259.093"/>
  <p:tag name="LATEXADDIN" val="\documentclass{article}&#10;\usepackage{amsmath, xcolor}&#10;\pagestyle{empty}&#10;\begin{document}&#10;\begin{itemize}&#10;\item filled circles(black): unpunctured variable nodes&#10;\item unfilled circles(white \&amp; yellow): punctured variable nodes&#10;\end{itemize}&#10;&#10;\end{document}"/>
  <p:tag name="IGUANATEXSIZE" val="18"/>
  <p:tag name="IGUANATEXCURSOR" val="220"/>
  <p:tag name="TRANSPARENCY" val="True"/>
  <p:tag name="LATEXENGINEID" val="0"/>
  <p:tag name="TEMPFOLDER" val="C:\temp\"/>
  <p:tag name="LATEXFORMHEIGHT" val="312"/>
  <p:tag name="LATEXFORMWIDTH" val="384"/>
  <p:tag name="LATEXFORMWRAP" val="True"/>
  <p:tag name="BITMAPVECTOR" val="0"/>
</p:tagLst>
</file>

<file path=ppt/tags/tag9.xml><?xml version="1.0" encoding="utf-8"?>
<p:tagLst xmlns:a="http://schemas.openxmlformats.org/drawingml/2006/main" xmlns:r="http://schemas.openxmlformats.org/officeDocument/2006/relationships" xmlns:p="http://schemas.openxmlformats.org/presentationml/2006/main">
  <p:tag name="OUTPUTDPI" val="1200"/>
  <p:tag name="ORIGINALHEIGHT" val="2079.49"/>
  <p:tag name="ORIGINALWIDTH" val="2444.695"/>
  <p:tag name="LATEXADDIN" val="\documentclass{article}&#10;\usepackage{amsmath}&#10;\usepackage[dvipsnames,svgnames]{xcolor}&#10;&#10;&#10;&#10;\pagestyle{empty}&#10;\begin{document}&#10;&#10;\begin{itemize}&#10;% 全域調整 list 間距：&#10;  \setlength{\parskip}{1pt}    % 段落間距&#10;  \setlength{\topsep}{0pt}     % list 與上下文之間距&#10;  \setlength{\partopsep}{0pt}  % list 前的額外換行距&#10;  \setlength{\parsep}{0pt}     % 同一 \item 內段落間距&#10;  \setlength{\itemsep}{3pt}    % 各 \item 之間間距（可調 0pt、1pt…）&#10;  \item[\textcolor{DarkGreen}{\large\textbullet}] \textbf{Introduction}&#10;  \item[\textcolor{DarkGreen}{\large\textbullet}] \textbf{Free-Ride Concept}&#10;    &#10; \item[\textcolor{DarkGreen}{\large\textbullet}] \textbf{Tanner Graph Combination}&#10;&#10;  \item[\textcolor{DarkGreen}{\large\textbullet}] \textbf{Puncture Concept}&#10;    \begin{itemize}&#10;  \setlength{\parskip}{1pt}    % 段落間距&#10;  \setlength{\topsep}{0pt}     % list 與上下文之間距&#10;  \setlength{\partopsep}{0pt}  % list 前的額外換行距&#10;  \setlength{\parsep}{0pt}     % 同一 \item 內段落間距&#10;  \setlength{\itemsep}{1pt}    % 各 \item 之間間距（可調 0pt、1pt…）&#10;      \item[\textcolor{DarkGreen}{$\circ$}] One–Step Recoverable Node Scheme&#10;      \item[\textcolor{DarkGreen}{$\circ$}] Rate–Compatible Puncturing Scheme&#10;    \end{itemize}&#10;  \item[\textcolor{DarkGreen}{\large\textbullet}] \textbf{Origin Structure}&#10;&#10;  \item[\textcolor{DarkGreen}{\large\textbullet}] \textbf{Partial-Extra Structure}&#10;  \item[\textcolor{DarkGreen}{\large\textbullet}] \textbf{Enhanced Structure}&#10;  \item[\textcolor{DarkGreen}{\large\textbullet}] \textbf{Partial-Extra \&amp; Enhanced Structure}&#10;  \item[\textcolor{DarkGreen}{\large\textbullet}] \textbf{Reference}&#10;&#10;\end{itemize}&#10;&#10;\end{document}&#10;"/>
  <p:tag name="IGUANATEXSIZE" val="18"/>
  <p:tag name="IGUANATEXCURSOR" val="547"/>
  <p:tag name="TRANSPARENCY" val="True"/>
  <p:tag name="LATEXENGINEID" val="0"/>
  <p:tag name="TEMPFOLDER" val="C:\temp\"/>
  <p:tag name="LATEXFORMHEIGHT" val="426"/>
  <p:tag name="LATEXFORMWIDTH" val="723"/>
  <p:tag name="LATEXFORMWRAP" val="True"/>
  <p:tag name="BITMAPVECTOR" val="0"/>
</p:tagLst>
</file>

<file path=ppt/tags/tag90.xml><?xml version="1.0" encoding="utf-8"?>
<p:tagLst xmlns:a="http://schemas.openxmlformats.org/drawingml/2006/main" xmlns:r="http://schemas.openxmlformats.org/officeDocument/2006/relationships" xmlns:p="http://schemas.openxmlformats.org/presentationml/2006/main">
  <p:tag name="OUTPUTDPI" val="1200"/>
  <p:tag name="ORIGINALHEIGHT" val="1120.36"/>
  <p:tag name="ORIGINALWIDTH" val="2802.4"/>
  <p:tag name="LATEXADDIN" val="\documentclass{article}&#10;\usepackage{amsmath, xcolor,bm}&#10;\pagestyle{empty}&#10;\begin{document}&#10;&#10;&#10;\[&#10;\bm{H}_{Combine}:\quad&#10;\begin{bmatrix}&#10;\bm{H}_{\text{payload}} &amp; \bm{0}                  &amp; \bm{0}   &amp; \bm{0}   &amp; \bm{0} \\[6pt]&#10;\bm{0}                  &amp; \bm{H}_{\text{extra}}   &amp; \bm{0}   &amp; \bm{0}   &amp; \bm{0} \\[6pt]&#10;\bm{M}_{\text{Puncpos}} &amp; \bm{M}_{\text{extrapunc}} &amp; \bm{I}   &amp; \bm{0}   &amp; \bm{0} \\[6pt]&#10;\bm{M}_{\text{Enhanced1}} &amp; \bm{I}                  &amp; \bm{0}   &amp; \bm{I}   &amp; \bm{0} \\[6pt]&#10;\bm{M}_{\text{Enhanced2}} &amp; \bm{0}                  &amp; \bm{0}   &amp; \bm{I}   &amp; \bm{I} \\[6pt]&#10;&#10;\end{bmatrix}&#10;\]&#10;&#10;&#10;\end{document}"/>
  <p:tag name="IGUANATEXSIZE" val="18"/>
  <p:tag name="IGUANATEXCURSOR" val="362"/>
  <p:tag name="TRANSPARENCY" val="True"/>
  <p:tag name="LATEXENGINEID" val="0"/>
  <p:tag name="TEMPFOLDER" val="C:\temp\"/>
  <p:tag name="LATEXFORMHEIGHT" val="312"/>
  <p:tag name="LATEXFORMWIDTH" val="665.5"/>
  <p:tag name="LATEXFORMWRAP" val="True"/>
  <p:tag name="BITMAPVECTOR" val="0"/>
</p:tagLst>
</file>

<file path=ppt/tags/tag91.xml><?xml version="1.0" encoding="utf-8"?>
<p:tagLst xmlns:a="http://schemas.openxmlformats.org/drawingml/2006/main" xmlns:r="http://schemas.openxmlformats.org/officeDocument/2006/relationships" xmlns:p="http://schemas.openxmlformats.org/presentationml/2006/main">
  <p:tag name="OUTPUTDPI" val="1200"/>
  <p:tag name="ORIGINALHEIGHT" val="90.73866"/>
  <p:tag name="ORIGINALWIDTH" val="1270.341"/>
  <p:tag name="LATEXADDIN" val="\documentclass{article}&#10;\usepackage{amsmath, xcolor}&#10;\pagestyle{empty}&#10;\begin{document}&#10;&#10;Partial-Extra Structure&#10;\end{document}"/>
  <p:tag name="IGUANATEXSIZE" val="14"/>
  <p:tag name="IGUANATEXCURSOR" val="103"/>
  <p:tag name="TRANSPARENCY" val="True"/>
  <p:tag name="LATEXENGINEID" val="0"/>
  <p:tag name="TEMPFOLDER" val="C:\temp\"/>
  <p:tag name="LATEXFORMHEIGHT" val="312"/>
  <p:tag name="LATEXFORMWIDTH" val="384"/>
  <p:tag name="LATEXFORMWRAP" val="True"/>
  <p:tag name="BITMAPVECTOR" val="0"/>
</p:tagLst>
</file>

<file path=ppt/tags/tag92.xml><?xml version="1.0" encoding="utf-8"?>
<p:tagLst xmlns:a="http://schemas.openxmlformats.org/drawingml/2006/main" xmlns:r="http://schemas.openxmlformats.org/officeDocument/2006/relationships" xmlns:p="http://schemas.openxmlformats.org/presentationml/2006/main">
  <p:tag name="OUTPUTDPI" val="1200"/>
  <p:tag name="ORIGINALHEIGHT" val="122.2347"/>
  <p:tag name="ORIGINALWIDTH" val="1646.044"/>
  <p:tag name="LATEXADDIN" val="\documentclass{article}&#10;\usepackage{amsmath, xcolor,bm}&#10;\pagestyle{empty}&#10;\begin{document}&#10;&#10;$M_{puncpos} $ each row degree is 1.&#10;&#10;\end{document}"/>
  <p:tag name="IGUANATEXSIZE" val="18"/>
  <p:tag name="IGUANATEXCURSOR" val="127"/>
  <p:tag name="TRANSPARENCY" val="True"/>
  <p:tag name="LATEXENGINEID" val="0"/>
  <p:tag name="TEMPFOLDER" val="C:\temp\"/>
  <p:tag name="LATEXFORMHEIGHT" val="312"/>
  <p:tag name="LATEXFORMWIDTH" val="384"/>
  <p:tag name="LATEXFORMWRAP" val="True"/>
  <p:tag name="BITMAPVECTOR" val="0"/>
</p:tagLst>
</file>

<file path=ppt/tags/tag93.xml><?xml version="1.0" encoding="utf-8"?>
<p:tagLst xmlns:a="http://schemas.openxmlformats.org/drawingml/2006/main" xmlns:r="http://schemas.openxmlformats.org/officeDocument/2006/relationships" xmlns:p="http://schemas.openxmlformats.org/presentationml/2006/main">
  <p:tag name="OUTPUTDPI" val="1200"/>
  <p:tag name="ORIGINALHEIGHT" val="111.7361"/>
  <p:tag name="ORIGINALWIDTH" val="1788.526"/>
  <p:tag name="LATEXADDIN" val="\documentclass{article}&#10;\usepackage{amsmath, xcolor,bm}&#10;\pagestyle{empty}&#10;\begin{document}&#10;&#10;$M_{Enhanced1} $ each row degree is 1.&#10;&#10;\end{document}"/>
  <p:tag name="IGUANATEXSIZE" val="18"/>
  <p:tag name="IGUANATEXCURSOR" val="105"/>
  <p:tag name="TRANSPARENCY" val="True"/>
  <p:tag name="LATEXENGINEID" val="0"/>
  <p:tag name="TEMPFOLDER" val="C:\temp\"/>
  <p:tag name="LATEXFORMHEIGHT" val="312"/>
  <p:tag name="LATEXFORMWIDTH" val="384"/>
  <p:tag name="LATEXFORMWRAP" val="True"/>
  <p:tag name="BITMAPVECTOR" val="0"/>
</p:tagLst>
</file>

<file path=ppt/tags/tag94.xml><?xml version="1.0" encoding="utf-8"?>
<p:tagLst xmlns:a="http://schemas.openxmlformats.org/drawingml/2006/main" xmlns:r="http://schemas.openxmlformats.org/officeDocument/2006/relationships" xmlns:p="http://schemas.openxmlformats.org/presentationml/2006/main">
  <p:tag name="OUTPUTDPI" val="1200"/>
  <p:tag name="ORIGINALHEIGHT" val="111.7361"/>
  <p:tag name="ORIGINALWIDTH" val="1788.526"/>
  <p:tag name="LATEXADDIN" val="\documentclass{article}&#10;\usepackage{amsmath, xcolor,bm}&#10;\pagestyle{empty}&#10;\begin{document}&#10;&#10;$M_{Enhanced2} $ each row degree is 1.&#10;&#10;\end{document}"/>
  <p:tag name="IGUANATEXSIZE" val="18"/>
  <p:tag name="IGUANATEXCURSOR" val="105"/>
  <p:tag name="TRANSPARENCY" val="True"/>
  <p:tag name="LATEXENGINEID" val="0"/>
  <p:tag name="TEMPFOLDER" val="C:\temp\"/>
  <p:tag name="LATEXFORMHEIGHT" val="312"/>
  <p:tag name="LATEXFORMWIDTH" val="384"/>
  <p:tag name="LATEXFORMWRAP" val="True"/>
  <p:tag name="BITMAPVECTOR" val="0"/>
</p:tagLst>
</file>

<file path=ppt/tags/tag95.xml><?xml version="1.0" encoding="utf-8"?>
<p:tagLst xmlns:a="http://schemas.openxmlformats.org/drawingml/2006/main" xmlns:r="http://schemas.openxmlformats.org/officeDocument/2006/relationships" xmlns:p="http://schemas.openxmlformats.org/presentationml/2006/main">
  <p:tag name="OUTPUTDPI" val="1200"/>
  <p:tag name="ORIGINALHEIGHT" val="122.2347"/>
  <p:tag name="ORIGINALWIDTH" val="1742.782"/>
  <p:tag name="LATEXADDIN" val="\documentclass{article}&#10;\usepackage{amsmath, xcolor,bm}&#10;\pagestyle{empty}&#10;\begin{document}&#10;&#10;$M_{extrapunc} $ each row degree is 1.&#10;&#10;\end{document}"/>
  <p:tag name="IGUANATEXSIZE" val="18"/>
  <p:tag name="IGUANATEXCURSOR" val="105"/>
  <p:tag name="TRANSPARENCY" val="True"/>
  <p:tag name="LATEXENGINEID" val="0"/>
  <p:tag name="TEMPFOLDER" val="C:\temp\"/>
  <p:tag name="LATEXFORMHEIGHT" val="312"/>
  <p:tag name="LATEXFORMWIDTH" val="384"/>
  <p:tag name="LATEXFORMWRAP" val="True"/>
  <p:tag name="BITMAPVECTOR" val="0"/>
</p:tagLst>
</file>

<file path=ppt/tags/tag96.xml><?xml version="1.0" encoding="utf-8"?>
<p:tagLst xmlns:a="http://schemas.openxmlformats.org/drawingml/2006/main" xmlns:r="http://schemas.openxmlformats.org/officeDocument/2006/relationships" xmlns:p="http://schemas.openxmlformats.org/presentationml/2006/main">
  <p:tag name="OUTPUTDPI" val="1200"/>
  <p:tag name="ORIGINALHEIGHT" val="339.7076"/>
  <p:tag name="ORIGINALWIDTH" val="1128.609"/>
  <p:tag name="LATEXADDIN" val="\documentclass{article}&#10;\usepackage{amsmath, xcolor}&#10;\pagestyle{empty}&#10;\begin{document}&#10;\begin{itemize}&#10;\item Payload : PEG-P1&#10;\item Extra   : LDPC-E1&#10;\end{itemize}&#10;&#10;\end{document}"/>
  <p:tag name="IGUANATEXSIZE" val="18"/>
  <p:tag name="IGUANATEXCURSOR" val="123"/>
  <p:tag name="TRANSPARENCY" val="True"/>
  <p:tag name="LATEXENGINEID" val="0"/>
  <p:tag name="TEMPFOLDER" val="C:\temp\"/>
  <p:tag name="LATEXFORMHEIGHT" val="312"/>
  <p:tag name="LATEXFORMWIDTH" val="640"/>
  <p:tag name="LATEXFORMWRAP" val="True"/>
  <p:tag name="BITMAPVECTOR" val="0"/>
</p:tagLst>
</file>

<file path=ppt/tags/tag97.xml><?xml version="1.0" encoding="utf-8"?>
<p:tagLst xmlns:a="http://schemas.openxmlformats.org/drawingml/2006/main" xmlns:r="http://schemas.openxmlformats.org/officeDocument/2006/relationships" xmlns:p="http://schemas.openxmlformats.org/presentationml/2006/main">
  <p:tag name="OUTPUTDPI" val="1200"/>
  <p:tag name="ORIGINALHEIGHT" val="339.7076"/>
  <p:tag name="ORIGINALWIDTH" val="1128.609"/>
  <p:tag name="LATEXADDIN" val="\documentclass{article}&#10;\usepackage{amsmath, xcolor}&#10;\pagestyle{empty}&#10;\begin{document}&#10;\begin{itemize}&#10;\item Payload : PEG-P1&#10;\item Extra   : BCH-E2&#10;\end{itemize}&#10;&#10;\end{document}"/>
  <p:tag name="IGUANATEXSIZE" val="18"/>
  <p:tag name="IGUANATEXCURSOR" val="149"/>
  <p:tag name="TRANSPARENCY" val="True"/>
  <p:tag name="LATEXENGINEID" val="0"/>
  <p:tag name="TEMPFOLDER" val="C:\temp\"/>
  <p:tag name="LATEXFORMHEIGHT" val="312"/>
  <p:tag name="LATEXFORMWIDTH" val="640"/>
  <p:tag name="LATEXFORMWRAP" val="True"/>
  <p:tag name="BITMAPVECTOR" val="0"/>
</p:tagLst>
</file>

<file path=ppt/tags/tag98.xml><?xml version="1.0" encoding="utf-8"?>
<p:tagLst xmlns:a="http://schemas.openxmlformats.org/drawingml/2006/main" xmlns:r="http://schemas.openxmlformats.org/officeDocument/2006/relationships" xmlns:p="http://schemas.openxmlformats.org/presentationml/2006/main">
  <p:tag name="OUTPUTDPI" val="1200"/>
  <p:tag name="ORIGINALHEIGHT" val="811.3986"/>
  <p:tag name="ORIGINALWIDTH" val="4101.237"/>
  <p:tag name="LATEXADDIN" val="\documentclass{article}&#10;\usepackage{amsmath}&#10;&#10;\usepackage[dvipsnames]{xcolor}&#10;\pagestyle{empty}&#10;\begin{document}&#10;\begin{itemize}&#10;  \item After combining the partial-extra structure and the enhanced structure, Extra’s performance shows a significant improvement at low SNR.&#10;&#10;   \item The Combined Structure can be seen as a large parity-check matrix, where both the payload and the extra bits are part of it. This is why the extra bits can perform even better than maximum likelihood decoding.&#10;   &#10;&#10;\end{itemize}&#10;\end{document}&#10;&#10;&#10;&#10;&#10;&#10;&#10;&#10;&#10;"/>
  <p:tag name="IGUANATEXSIZE" val="18"/>
  <p:tag name="IGUANATEXCURSOR" val="496"/>
  <p:tag name="TRANSPARENCY" val="True"/>
  <p:tag name="LATEXENGINEID" val="0"/>
  <p:tag name="TEMPFOLDER" val="C:\temp\"/>
  <p:tag name="LATEXFORMHEIGHT" val="312"/>
  <p:tag name="LATEXFORMWIDTH" val="922"/>
  <p:tag name="LATEXFORMWRAP" val="True"/>
  <p:tag name="BITMAPVECTOR" val="0"/>
</p:tagLst>
</file>

<file path=ppt/tags/tag99.xml><?xml version="1.0" encoding="utf-8"?>
<p:tagLst xmlns:a="http://schemas.openxmlformats.org/drawingml/2006/main" xmlns:r="http://schemas.openxmlformats.org/officeDocument/2006/relationships" xmlns:p="http://schemas.openxmlformats.org/presentationml/2006/main">
  <p:tag name="OUTPUTDPI" val="1200"/>
  <p:tag name="ORIGINALHEIGHT" val="2079.49"/>
  <p:tag name="ORIGINALWIDTH" val="2444.695"/>
  <p:tag name="LATEXADDIN" val="\documentclass{article}&#10;\usepackage{amsmath}&#10;\usepackage[dvipsnames,svgnames]{xcolor}&#10;&#10;&#10;&#10;\pagestyle{empty}&#10;\begin{document}&#10;&#10;\begin{itemize}&#10;% 全域調整 list 間距：&#10;  \setlength{\parskip}{1pt}    % 段落間距&#10;  \setlength{\topsep}{0pt}     % list 與上下文之間距&#10;  \setlength{\partopsep}{0pt}  % list 前的額外換行距&#10;  \setlength{\parsep}{0pt}     % 同一 \item 內段落間距&#10;  \setlength{\itemsep}{3pt}    % 各 \item 之間間距（可調 0pt、1pt…）&#10;  \item[\textcolor{DarkGreen}{\large\textbullet}] \textbf{Introduction}&#10;  \item[\textcolor{DarkGreen}{\large\textbullet}] \textbf{Free-Ride Concept}&#10;    &#10; \item[\textcolor{DarkGreen}{\large\textbullet}] \textbf{Tanner Graph Combination}&#10;&#10;  \item[\textcolor{DarkGreen}{\large\textbullet}] \textbf{Puncture Concept}&#10;    \begin{itemize}&#10;  \setlength{\parskip}{1pt}    % 段落間距&#10;  \setlength{\topsep}{0pt}     % list 與上下文之間距&#10;  \setlength{\partopsep}{0pt}  % list 前的額外換行距&#10;  \setlength{\parsep}{0pt}     % 同一 \item 內段落間距&#10;  \setlength{\itemsep}{1pt}    % 各 \item 之間間距（可調 0pt、1pt…）&#10;      \item[\textcolor{DarkGreen}{$\circ$}] One–Step Recoverable Node Scheme&#10;      \item[\textcolor{DarkGreen}{$\circ$}] Rate–Compatible Puncturing Scheme&#10;    \end{itemize}&#10;  \item[\textcolor{DarkGreen}{\large\textbullet}] \textbf{Origin Structure}&#10;&#10;  \item[\textcolor{DarkGreen}{\large\textbullet}] \textbf{Partial-Extra Structure}&#10;  \item[\textcolor{DarkGreen}{\large\textbullet}] \textbf{Enhanced Structure}&#10;  \item[\textcolor{DarkGreen}{\large\textbullet}] \textbf{Partial-Extra \&amp; Enhanced Structure}&#10;  \item[\textcolor{DarkGreen}{\large\textbullet}] \textbf{Reference}&#10;&#10;\end{itemize}&#10;&#10;\end{document}&#10;"/>
  <p:tag name="IGUANATEXSIZE" val="18"/>
  <p:tag name="IGUANATEXCURSOR" val="547"/>
  <p:tag name="TRANSPARENCY" val="True"/>
  <p:tag name="LATEXENGINEID" val="0"/>
  <p:tag name="TEMPFOLDER" val="C:\temp\"/>
  <p:tag name="LATEXFORMHEIGHT" val="426"/>
  <p:tag name="LATEXFORMWIDTH" val="723"/>
  <p:tag name="LATEXFORMWRAP" val="True"/>
  <p:tag name="BITMAPVECTOR" val="0"/>
</p:tagLst>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14121</TotalTime>
  <Words>1026</Words>
  <Application>Microsoft Office PowerPoint</Application>
  <PresentationFormat>寬螢幕</PresentationFormat>
  <Paragraphs>251</Paragraphs>
  <Slides>52</Slides>
  <Notes>29</Notes>
  <HiddenSlides>0</HiddenSlides>
  <MMClips>0</MMClips>
  <ScaleCrop>false</ScaleCrop>
  <HeadingPairs>
    <vt:vector size="6" baseType="variant">
      <vt:variant>
        <vt:lpstr>使用字型</vt:lpstr>
      </vt:variant>
      <vt:variant>
        <vt:i4>4</vt:i4>
      </vt:variant>
      <vt:variant>
        <vt:lpstr>佈景主題</vt:lpstr>
      </vt:variant>
      <vt:variant>
        <vt:i4>1</vt:i4>
      </vt:variant>
      <vt:variant>
        <vt:lpstr>投影片標題</vt:lpstr>
      </vt:variant>
      <vt:variant>
        <vt:i4>52</vt:i4>
      </vt:variant>
    </vt:vector>
  </HeadingPairs>
  <TitlesOfParts>
    <vt:vector size="57" baseType="lpstr">
      <vt:lpstr>Aptos</vt:lpstr>
      <vt:lpstr>Arial</vt:lpstr>
      <vt:lpstr>Montserrat</vt:lpstr>
      <vt:lpstr>Times New Roman</vt:lpstr>
      <vt:lpstr>Office 佈景主題</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周聖喆</dc:creator>
  <cp:lastModifiedBy>周聖喆</cp:lastModifiedBy>
  <cp:revision>409</cp:revision>
  <dcterms:created xsi:type="dcterms:W3CDTF">2025-04-22T13:00:56Z</dcterms:created>
  <dcterms:modified xsi:type="dcterms:W3CDTF">2025-09-01T08:35:51Z</dcterms:modified>
</cp:coreProperties>
</file>